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5" r:id="rId1"/>
  </p:sldMasterIdLst>
  <p:notesMasterIdLst>
    <p:notesMasterId r:id="rId40"/>
  </p:notesMasterIdLst>
  <p:sldIdLst>
    <p:sldId id="256" r:id="rId2"/>
    <p:sldId id="280" r:id="rId3"/>
    <p:sldId id="281" r:id="rId4"/>
    <p:sldId id="282" r:id="rId5"/>
    <p:sldId id="271" r:id="rId6"/>
    <p:sldId id="272" r:id="rId7"/>
    <p:sldId id="273" r:id="rId8"/>
    <p:sldId id="274" r:id="rId9"/>
    <p:sldId id="275" r:id="rId10"/>
    <p:sldId id="276" r:id="rId11"/>
    <p:sldId id="278" r:id="rId12"/>
    <p:sldId id="270" r:id="rId13"/>
    <p:sldId id="279" r:id="rId14"/>
    <p:sldId id="284" r:id="rId15"/>
    <p:sldId id="286" r:id="rId16"/>
    <p:sldId id="285" r:id="rId17"/>
    <p:sldId id="267" r:id="rId18"/>
    <p:sldId id="287" r:id="rId19"/>
    <p:sldId id="288" r:id="rId20"/>
    <p:sldId id="304" r:id="rId21"/>
    <p:sldId id="305" r:id="rId22"/>
    <p:sldId id="289" r:id="rId23"/>
    <p:sldId id="290" r:id="rId24"/>
    <p:sldId id="268" r:id="rId25"/>
    <p:sldId id="291" r:id="rId26"/>
    <p:sldId id="293" r:id="rId27"/>
    <p:sldId id="294" r:id="rId28"/>
    <p:sldId id="295" r:id="rId29"/>
    <p:sldId id="296" r:id="rId30"/>
    <p:sldId id="298" r:id="rId31"/>
    <p:sldId id="299" r:id="rId32"/>
    <p:sldId id="266" r:id="rId33"/>
    <p:sldId id="300" r:id="rId34"/>
    <p:sldId id="301" r:id="rId35"/>
    <p:sldId id="259" r:id="rId36"/>
    <p:sldId id="303" r:id="rId37"/>
    <p:sldId id="260" r:id="rId38"/>
    <p:sldId id="302" r:id="rId3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8A06D81-D13F-DF45-8CF4-B2EAB7041D23}" v="295" dt="2021-05-26T03:24:27.44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53"/>
    <p:restoredTop sz="86552"/>
  </p:normalViewPr>
  <p:slideViewPr>
    <p:cSldViewPr snapToGrid="0" snapToObjects="1">
      <p:cViewPr varScale="1">
        <p:scale>
          <a:sx n="81" d="100"/>
          <a:sy n="81" d="100"/>
        </p:scale>
        <p:origin x="864" y="176"/>
      </p:cViewPr>
      <p:guideLst/>
    </p:cSldViewPr>
  </p:slideViewPr>
  <p:outlineViewPr>
    <p:cViewPr>
      <p:scale>
        <a:sx n="33" d="100"/>
        <a:sy n="33" d="100"/>
      </p:scale>
      <p:origin x="0" y="-324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1" d="100"/>
          <a:sy n="91" d="100"/>
        </p:scale>
        <p:origin x="3584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47" Type="http://schemas.openxmlformats.org/officeDocument/2006/relationships/customXml" Target="../customXml/item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customXml" Target="../customXml/item3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48" Type="http://schemas.openxmlformats.org/officeDocument/2006/relationships/customXml" Target="../customXml/item2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文婷 柴" userId="cc3e45de-2f49-4c89-aeff-00e7b5b5da7e" providerId="ADAL" clId="{B8A06D81-D13F-DF45-8CF4-B2EAB7041D23}"/>
    <pc:docChg chg="custSel addSld delSld modSld">
      <pc:chgData name="文婷 柴" userId="cc3e45de-2f49-4c89-aeff-00e7b5b5da7e" providerId="ADAL" clId="{B8A06D81-D13F-DF45-8CF4-B2EAB7041D23}" dt="2021-05-26T03:24:27.445" v="404" actId="20577"/>
      <pc:docMkLst>
        <pc:docMk/>
      </pc:docMkLst>
      <pc:sldChg chg="addSp modSp mod">
        <pc:chgData name="文婷 柴" userId="cc3e45de-2f49-4c89-aeff-00e7b5b5da7e" providerId="ADAL" clId="{B8A06D81-D13F-DF45-8CF4-B2EAB7041D23}" dt="2021-05-25T08:35:54.901" v="178" actId="20577"/>
        <pc:sldMkLst>
          <pc:docMk/>
          <pc:sldMk cId="2972893594" sldId="256"/>
        </pc:sldMkLst>
        <pc:spChg chg="add mod">
          <ac:chgData name="文婷 柴" userId="cc3e45de-2f49-4c89-aeff-00e7b5b5da7e" providerId="ADAL" clId="{B8A06D81-D13F-DF45-8CF4-B2EAB7041D23}" dt="2021-05-25T08:35:54.901" v="178" actId="20577"/>
          <ac:spMkLst>
            <pc:docMk/>
            <pc:sldMk cId="2972893594" sldId="256"/>
            <ac:spMk id="4" creationId="{A0E49D80-4676-764D-B535-54392E046E92}"/>
          </ac:spMkLst>
        </pc:spChg>
      </pc:sldChg>
      <pc:sldChg chg="delSp modSp del mod">
        <pc:chgData name="文婷 柴" userId="cc3e45de-2f49-4c89-aeff-00e7b5b5da7e" providerId="ADAL" clId="{B8A06D81-D13F-DF45-8CF4-B2EAB7041D23}" dt="2021-05-26T03:23:55.560" v="403" actId="2696"/>
        <pc:sldMkLst>
          <pc:docMk/>
          <pc:sldMk cId="1348172548" sldId="265"/>
        </pc:sldMkLst>
        <pc:spChg chg="mod">
          <ac:chgData name="文婷 柴" userId="cc3e45de-2f49-4c89-aeff-00e7b5b5da7e" providerId="ADAL" clId="{B8A06D81-D13F-DF45-8CF4-B2EAB7041D23}" dt="2021-05-26T03:23:00.991" v="392" actId="21"/>
          <ac:spMkLst>
            <pc:docMk/>
            <pc:sldMk cId="1348172548" sldId="265"/>
            <ac:spMk id="3" creationId="{00000000-0000-0000-0000-000000000000}"/>
          </ac:spMkLst>
        </pc:spChg>
        <pc:picChg chg="del">
          <ac:chgData name="文婷 柴" userId="cc3e45de-2f49-4c89-aeff-00e7b5b5da7e" providerId="ADAL" clId="{B8A06D81-D13F-DF45-8CF4-B2EAB7041D23}" dt="2021-05-26T03:22:38.011" v="390" actId="478"/>
          <ac:picMkLst>
            <pc:docMk/>
            <pc:sldMk cId="1348172548" sldId="265"/>
            <ac:picMk id="5" creationId="{00000000-0000-0000-0000-000000000000}"/>
          </ac:picMkLst>
        </pc:picChg>
      </pc:sldChg>
      <pc:sldChg chg="modSp mod">
        <pc:chgData name="文婷 柴" userId="cc3e45de-2f49-4c89-aeff-00e7b5b5da7e" providerId="ADAL" clId="{B8A06D81-D13F-DF45-8CF4-B2EAB7041D23}" dt="2021-05-25T08:50:08.866" v="267" actId="20577"/>
        <pc:sldMkLst>
          <pc:docMk/>
          <pc:sldMk cId="3377553924" sldId="267"/>
        </pc:sldMkLst>
        <pc:spChg chg="mod">
          <ac:chgData name="文婷 柴" userId="cc3e45de-2f49-4c89-aeff-00e7b5b5da7e" providerId="ADAL" clId="{B8A06D81-D13F-DF45-8CF4-B2EAB7041D23}" dt="2021-05-25T08:50:08.866" v="267" actId="20577"/>
          <ac:spMkLst>
            <pc:docMk/>
            <pc:sldMk cId="3377553924" sldId="267"/>
            <ac:spMk id="2" creationId="{00000000-0000-0000-0000-000000000000}"/>
          </ac:spMkLst>
        </pc:spChg>
      </pc:sldChg>
      <pc:sldChg chg="modSp modAnim">
        <pc:chgData name="文婷 柴" userId="cc3e45de-2f49-4c89-aeff-00e7b5b5da7e" providerId="ADAL" clId="{B8A06D81-D13F-DF45-8CF4-B2EAB7041D23}" dt="2021-05-14T02:17:37.970" v="126" actId="20577"/>
        <pc:sldMkLst>
          <pc:docMk/>
          <pc:sldMk cId="2781004278" sldId="274"/>
        </pc:sldMkLst>
        <pc:spChg chg="mod">
          <ac:chgData name="文婷 柴" userId="cc3e45de-2f49-4c89-aeff-00e7b5b5da7e" providerId="ADAL" clId="{B8A06D81-D13F-DF45-8CF4-B2EAB7041D23}" dt="2021-05-14T02:17:37.970" v="126" actId="20577"/>
          <ac:spMkLst>
            <pc:docMk/>
            <pc:sldMk cId="2781004278" sldId="274"/>
            <ac:spMk id="3" creationId="{00000000-0000-0000-0000-000000000000}"/>
          </ac:spMkLst>
        </pc:spChg>
      </pc:sldChg>
      <pc:sldChg chg="addSp modSp mod modAnim">
        <pc:chgData name="文婷 柴" userId="cc3e45de-2f49-4c89-aeff-00e7b5b5da7e" providerId="ADAL" clId="{B8A06D81-D13F-DF45-8CF4-B2EAB7041D23}" dt="2021-05-26T03:21:20.781" v="389" actId="113"/>
        <pc:sldMkLst>
          <pc:docMk/>
          <pc:sldMk cId="4134696461" sldId="276"/>
        </pc:sldMkLst>
        <pc:spChg chg="mod">
          <ac:chgData name="文婷 柴" userId="cc3e45de-2f49-4c89-aeff-00e7b5b5da7e" providerId="ADAL" clId="{B8A06D81-D13F-DF45-8CF4-B2EAB7041D23}" dt="2021-05-26T03:19:12.733" v="373" actId="20577"/>
          <ac:spMkLst>
            <pc:docMk/>
            <pc:sldMk cId="4134696461" sldId="276"/>
            <ac:spMk id="2" creationId="{00000000-0000-0000-0000-000000000000}"/>
          </ac:spMkLst>
        </pc:spChg>
        <pc:spChg chg="mod">
          <ac:chgData name="文婷 柴" userId="cc3e45de-2f49-4c89-aeff-00e7b5b5da7e" providerId="ADAL" clId="{B8A06D81-D13F-DF45-8CF4-B2EAB7041D23}" dt="2021-05-26T03:21:20.781" v="389" actId="113"/>
          <ac:spMkLst>
            <pc:docMk/>
            <pc:sldMk cId="4134696461" sldId="276"/>
            <ac:spMk id="3" creationId="{00000000-0000-0000-0000-000000000000}"/>
          </ac:spMkLst>
        </pc:spChg>
        <pc:picChg chg="add mod">
          <ac:chgData name="文婷 柴" userId="cc3e45de-2f49-4c89-aeff-00e7b5b5da7e" providerId="ADAL" clId="{B8A06D81-D13F-DF45-8CF4-B2EAB7041D23}" dt="2021-05-26T03:20:02.877" v="381" actId="1076"/>
          <ac:picMkLst>
            <pc:docMk/>
            <pc:sldMk cId="4134696461" sldId="276"/>
            <ac:picMk id="4" creationId="{137A276C-A3A6-954B-9C5D-86D61DBA221C}"/>
          </ac:picMkLst>
        </pc:picChg>
      </pc:sldChg>
      <pc:sldChg chg="delSp modSp del mod">
        <pc:chgData name="文婷 柴" userId="cc3e45de-2f49-4c89-aeff-00e7b5b5da7e" providerId="ADAL" clId="{B8A06D81-D13F-DF45-8CF4-B2EAB7041D23}" dt="2021-05-26T03:20:48.924" v="388" actId="2696"/>
        <pc:sldMkLst>
          <pc:docMk/>
          <pc:sldMk cId="3422318947" sldId="277"/>
        </pc:sldMkLst>
        <pc:spChg chg="mod">
          <ac:chgData name="文婷 柴" userId="cc3e45de-2f49-4c89-aeff-00e7b5b5da7e" providerId="ADAL" clId="{B8A06D81-D13F-DF45-8CF4-B2EAB7041D23}" dt="2021-05-26T03:19:42.946" v="376" actId="21"/>
          <ac:spMkLst>
            <pc:docMk/>
            <pc:sldMk cId="3422318947" sldId="277"/>
            <ac:spMk id="3" creationId="{00000000-0000-0000-0000-000000000000}"/>
          </ac:spMkLst>
        </pc:spChg>
        <pc:picChg chg="del">
          <ac:chgData name="文婷 柴" userId="cc3e45de-2f49-4c89-aeff-00e7b5b5da7e" providerId="ADAL" clId="{B8A06D81-D13F-DF45-8CF4-B2EAB7041D23}" dt="2021-05-26T03:19:52.186" v="379" actId="21"/>
          <ac:picMkLst>
            <pc:docMk/>
            <pc:sldMk cId="3422318947" sldId="277"/>
            <ac:picMk id="4" creationId="{00000000-0000-0000-0000-000000000000}"/>
          </ac:picMkLst>
        </pc:picChg>
      </pc:sldChg>
      <pc:sldChg chg="modSp mod modAnim">
        <pc:chgData name="文婷 柴" userId="cc3e45de-2f49-4c89-aeff-00e7b5b5da7e" providerId="ADAL" clId="{B8A06D81-D13F-DF45-8CF4-B2EAB7041D23}" dt="2021-05-26T03:23:37.589" v="402" actId="113"/>
        <pc:sldMkLst>
          <pc:docMk/>
          <pc:sldMk cId="2983704147" sldId="278"/>
        </pc:sldMkLst>
        <pc:spChg chg="mod">
          <ac:chgData name="文婷 柴" userId="cc3e45de-2f49-4c89-aeff-00e7b5b5da7e" providerId="ADAL" clId="{B8A06D81-D13F-DF45-8CF4-B2EAB7041D23}" dt="2021-05-26T03:23:37.589" v="402" actId="113"/>
          <ac:spMkLst>
            <pc:docMk/>
            <pc:sldMk cId="2983704147" sldId="278"/>
            <ac:spMk id="3" creationId="{00000000-0000-0000-0000-000000000000}"/>
          </ac:spMkLst>
        </pc:spChg>
      </pc:sldChg>
      <pc:sldChg chg="modSp mod">
        <pc:chgData name="文婷 柴" userId="cc3e45de-2f49-4c89-aeff-00e7b5b5da7e" providerId="ADAL" clId="{B8A06D81-D13F-DF45-8CF4-B2EAB7041D23}" dt="2021-05-26T03:24:27.445" v="404" actId="20577"/>
        <pc:sldMkLst>
          <pc:docMk/>
          <pc:sldMk cId="2297857724" sldId="285"/>
        </pc:sldMkLst>
        <pc:spChg chg="mod">
          <ac:chgData name="文婷 柴" userId="cc3e45de-2f49-4c89-aeff-00e7b5b5da7e" providerId="ADAL" clId="{B8A06D81-D13F-DF45-8CF4-B2EAB7041D23}" dt="2021-05-25T08:49:58.805" v="254" actId="20577"/>
          <ac:spMkLst>
            <pc:docMk/>
            <pc:sldMk cId="2297857724" sldId="285"/>
            <ac:spMk id="2" creationId="{00000000-0000-0000-0000-000000000000}"/>
          </ac:spMkLst>
        </pc:spChg>
        <pc:spChg chg="mod">
          <ac:chgData name="文婷 柴" userId="cc3e45de-2f49-4c89-aeff-00e7b5b5da7e" providerId="ADAL" clId="{B8A06D81-D13F-DF45-8CF4-B2EAB7041D23}" dt="2021-05-26T03:24:27.445" v="404" actId="20577"/>
          <ac:spMkLst>
            <pc:docMk/>
            <pc:sldMk cId="2297857724" sldId="285"/>
            <ac:spMk id="3" creationId="{00000000-0000-0000-0000-000000000000}"/>
          </ac:spMkLst>
        </pc:spChg>
      </pc:sldChg>
      <pc:sldChg chg="modSp mod">
        <pc:chgData name="文婷 柴" userId="cc3e45de-2f49-4c89-aeff-00e7b5b5da7e" providerId="ADAL" clId="{B8A06D81-D13F-DF45-8CF4-B2EAB7041D23}" dt="2021-05-25T08:49:39.592" v="241" actId="20577"/>
        <pc:sldMkLst>
          <pc:docMk/>
          <pc:sldMk cId="1915464006" sldId="286"/>
        </pc:sldMkLst>
        <pc:spChg chg="mod">
          <ac:chgData name="文婷 柴" userId="cc3e45de-2f49-4c89-aeff-00e7b5b5da7e" providerId="ADAL" clId="{B8A06D81-D13F-DF45-8CF4-B2EAB7041D23}" dt="2021-05-25T08:49:39.592" v="241" actId="20577"/>
          <ac:spMkLst>
            <pc:docMk/>
            <pc:sldMk cId="1915464006" sldId="286"/>
            <ac:spMk id="2" creationId="{00000000-0000-0000-0000-000000000000}"/>
          </ac:spMkLst>
        </pc:spChg>
      </pc:sldChg>
      <pc:sldChg chg="modSp mod">
        <pc:chgData name="文婷 柴" userId="cc3e45de-2f49-4c89-aeff-00e7b5b5da7e" providerId="ADAL" clId="{B8A06D81-D13F-DF45-8CF4-B2EAB7041D23}" dt="2021-05-25T08:50:15.279" v="280" actId="20577"/>
        <pc:sldMkLst>
          <pc:docMk/>
          <pc:sldMk cId="2793842447" sldId="287"/>
        </pc:sldMkLst>
        <pc:spChg chg="mod">
          <ac:chgData name="文婷 柴" userId="cc3e45de-2f49-4c89-aeff-00e7b5b5da7e" providerId="ADAL" clId="{B8A06D81-D13F-DF45-8CF4-B2EAB7041D23}" dt="2021-05-25T08:50:15.279" v="280" actId="20577"/>
          <ac:spMkLst>
            <pc:docMk/>
            <pc:sldMk cId="2793842447" sldId="287"/>
            <ac:spMk id="2" creationId="{00000000-0000-0000-0000-000000000000}"/>
          </ac:spMkLst>
        </pc:spChg>
        <pc:spChg chg="mod">
          <ac:chgData name="文婷 柴" userId="cc3e45de-2f49-4c89-aeff-00e7b5b5da7e" providerId="ADAL" clId="{B8A06D81-D13F-DF45-8CF4-B2EAB7041D23}" dt="2021-05-25T08:47:30.351" v="228" actId="20577"/>
          <ac:spMkLst>
            <pc:docMk/>
            <pc:sldMk cId="2793842447" sldId="287"/>
            <ac:spMk id="3" creationId="{00000000-0000-0000-0000-000000000000}"/>
          </ac:spMkLst>
        </pc:spChg>
      </pc:sldChg>
      <pc:sldChg chg="modSp mod modAnim">
        <pc:chgData name="文婷 柴" userId="cc3e45de-2f49-4c89-aeff-00e7b5b5da7e" providerId="ADAL" clId="{B8A06D81-D13F-DF45-8CF4-B2EAB7041D23}" dt="2021-05-25T08:52:48.396" v="361" actId="20577"/>
        <pc:sldMkLst>
          <pc:docMk/>
          <pc:sldMk cId="3859865027" sldId="288"/>
        </pc:sldMkLst>
        <pc:spChg chg="mod">
          <ac:chgData name="文婷 柴" userId="cc3e45de-2f49-4c89-aeff-00e7b5b5da7e" providerId="ADAL" clId="{B8A06D81-D13F-DF45-8CF4-B2EAB7041D23}" dt="2021-05-25T08:52:48.396" v="361" actId="20577"/>
          <ac:spMkLst>
            <pc:docMk/>
            <pc:sldMk cId="3859865027" sldId="288"/>
            <ac:spMk id="2" creationId="{00000000-0000-0000-0000-000000000000}"/>
          </ac:spMkLst>
        </pc:spChg>
        <pc:spChg chg="mod">
          <ac:chgData name="文婷 柴" userId="cc3e45de-2f49-4c89-aeff-00e7b5b5da7e" providerId="ADAL" clId="{B8A06D81-D13F-DF45-8CF4-B2EAB7041D23}" dt="2021-05-25T08:51:17.703" v="334" actId="20577"/>
          <ac:spMkLst>
            <pc:docMk/>
            <pc:sldMk cId="3859865027" sldId="288"/>
            <ac:spMk id="3" creationId="{00000000-0000-0000-0000-000000000000}"/>
          </ac:spMkLst>
        </pc:spChg>
      </pc:sldChg>
      <pc:sldChg chg="addSp modSp new mod">
        <pc:chgData name="文婷 柴" userId="cc3e45de-2f49-4c89-aeff-00e7b5b5da7e" providerId="ADAL" clId="{B8A06D81-D13F-DF45-8CF4-B2EAB7041D23}" dt="2021-05-21T00:47:27.105" v="130" actId="962"/>
        <pc:sldMkLst>
          <pc:docMk/>
          <pc:sldMk cId="620256657" sldId="304"/>
        </pc:sldMkLst>
        <pc:picChg chg="add mod">
          <ac:chgData name="文婷 柴" userId="cc3e45de-2f49-4c89-aeff-00e7b5b5da7e" providerId="ADAL" clId="{B8A06D81-D13F-DF45-8CF4-B2EAB7041D23}" dt="2021-05-21T00:47:27.105" v="130" actId="962"/>
          <ac:picMkLst>
            <pc:docMk/>
            <pc:sldMk cId="620256657" sldId="304"/>
            <ac:picMk id="3" creationId="{8D34CA64-CC59-AD44-B53A-A5E05F6DCEF9}"/>
          </ac:picMkLst>
        </pc:picChg>
      </pc:sldChg>
      <pc:sldChg chg="addSp modSp new mod">
        <pc:chgData name="文婷 柴" userId="cc3e45de-2f49-4c89-aeff-00e7b5b5da7e" providerId="ADAL" clId="{B8A06D81-D13F-DF45-8CF4-B2EAB7041D23}" dt="2021-05-21T00:47:42.770" v="134" actId="962"/>
        <pc:sldMkLst>
          <pc:docMk/>
          <pc:sldMk cId="2703313521" sldId="305"/>
        </pc:sldMkLst>
        <pc:picChg chg="add mod">
          <ac:chgData name="文婷 柴" userId="cc3e45de-2f49-4c89-aeff-00e7b5b5da7e" providerId="ADAL" clId="{B8A06D81-D13F-DF45-8CF4-B2EAB7041D23}" dt="2021-05-21T00:47:42.770" v="134" actId="962"/>
          <ac:picMkLst>
            <pc:docMk/>
            <pc:sldMk cId="2703313521" sldId="305"/>
            <ac:picMk id="3" creationId="{77602C49-235C-F94C-8526-4436DE155EFF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0F4104-2D89-7A48-B8F2-EFBB81DA8F83}" type="datetimeFigureOut">
              <a:rPr kumimoji="1" lang="zh-CN" altLang="en-US" smtClean="0"/>
              <a:t>2021/5/26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4C1DF5-4BA8-D74C-82A2-19C6FAA1F9B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270208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Pharynx" TargetMode="External"/><Relationship Id="rId7" Type="http://schemas.openxmlformats.org/officeDocument/2006/relationships/hyperlink" Target="https://en.wikipedia.org/wiki/Trachea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en.wikipedia.org/wiki/Neck" TargetMode="External"/><Relationship Id="rId5" Type="http://schemas.openxmlformats.org/officeDocument/2006/relationships/hyperlink" Target="https://en.wikipedia.org/wiki/Organ_(anatomy)" TargetMode="External"/><Relationship Id="rId4" Type="http://schemas.openxmlformats.org/officeDocument/2006/relationships/hyperlink" Target="https://en.wikipedia.org/wiki/Esophagus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Larynx is situated just below where the tract of the 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Pharynx"/>
              </a:rPr>
              <a:t>pharynx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splits into the trachea and the </a:t>
            </a:r>
            <a:r>
              <a:rPr lang="en-US" altLang="zh-CN" sz="1200" b="0" i="0" u="sng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esophagus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.It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an 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 tooltip="Organ (anatomy)"/>
              </a:rPr>
              <a:t>organ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in the top of the 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 tooltip="Neck"/>
              </a:rPr>
              <a:t>neck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involved in breathing, producing sound and protecting the 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 tooltip="Trachea"/>
              </a:rPr>
              <a:t>trachea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against food aspiration.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4C1DF5-4BA8-D74C-82A2-19C6FAA1F9BD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843856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pharynx (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fayr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’-inks), commonly called the throat, is a short passageway that lies posterior to the nasal and oral cavities and extends inferiorly to the larynx and esophagus. It has a muscular wall and it is lined with mucosae containing stratified squamous epithelium. As shown in, the pharynx consists of three parts: the nasopharynx posterior to the nose; the oropharynx posterior to the mouth; and the laryngopharynx posterior to the larynx.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4C1DF5-4BA8-D74C-82A2-19C6FAA1F9BD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224891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4C1DF5-4BA8-D74C-82A2-19C6FAA1F9BD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050967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36</a:t>
            </a:r>
            <a:r>
              <a:rPr kumimoji="1" lang="zh-CN" altLang="en-US" dirty="0"/>
              <a:t> </a:t>
            </a:r>
            <a:r>
              <a:rPr kumimoji="1" lang="en-US" altLang="zh-CN" dirty="0"/>
              <a:t>ATP</a:t>
            </a:r>
            <a:r>
              <a:rPr kumimoji="1" lang="zh-CN" altLang="en-US" dirty="0"/>
              <a:t> </a:t>
            </a:r>
            <a:r>
              <a:rPr kumimoji="1" lang="en-US" altLang="zh-CN" dirty="0"/>
              <a:t>released</a:t>
            </a:r>
            <a:r>
              <a:rPr kumimoji="1" lang="zh-CN" altLang="en-US" dirty="0"/>
              <a:t> </a:t>
            </a:r>
            <a:r>
              <a:rPr kumimoji="1" lang="en-US" altLang="zh-CN" dirty="0"/>
              <a:t>from</a:t>
            </a:r>
            <a:r>
              <a:rPr kumimoji="1" lang="zh-CN" altLang="en-US" dirty="0"/>
              <a:t> </a:t>
            </a:r>
            <a:r>
              <a:rPr kumimoji="1" lang="en-US" altLang="zh-CN" dirty="0"/>
              <a:t>per</a:t>
            </a:r>
            <a:r>
              <a:rPr kumimoji="1" lang="zh-CN" altLang="en-US" dirty="0"/>
              <a:t> </a:t>
            </a:r>
            <a:r>
              <a:rPr kumimoji="1" lang="en-US" altLang="zh-CN" dirty="0"/>
              <a:t>glucose</a:t>
            </a:r>
            <a:r>
              <a:rPr kumimoji="1" lang="zh-CN" altLang="en-US" dirty="0"/>
              <a:t> </a:t>
            </a:r>
            <a:r>
              <a:rPr kumimoji="1" lang="en-US" altLang="zh-CN" dirty="0"/>
              <a:t>molecule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4C1DF5-4BA8-D74C-82A2-19C6FAA1F9BD}" type="slidenum">
              <a:rPr kumimoji="1" lang="zh-CN" altLang="en-US" smtClean="0"/>
              <a:t>27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907654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42416" y="2514601"/>
            <a:ext cx="6600451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42416" y="4777380"/>
            <a:ext cx="6600451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5/26/21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8"/>
          <p:cNvSpPr/>
          <p:nvPr/>
        </p:nvSpPr>
        <p:spPr bwMode="auto">
          <a:xfrm>
            <a:off x="-31719" y="4321158"/>
            <a:ext cx="1395473" cy="781781"/>
          </a:xfrm>
          <a:custGeom>
            <a:avLst/>
            <a:gdLst/>
            <a:ahLst/>
            <a:cxnLst/>
            <a:rect l="l" t="t" r="r" b="b"/>
            <a:pathLst>
              <a:path w="8042" h="10000">
                <a:moveTo>
                  <a:pt x="5799" y="10000"/>
                </a:moveTo>
                <a:cubicBezTo>
                  <a:pt x="5880" y="10000"/>
                  <a:pt x="5934" y="9940"/>
                  <a:pt x="5961" y="9880"/>
                </a:cubicBezTo>
                <a:cubicBezTo>
                  <a:pt x="5961" y="9820"/>
                  <a:pt x="5988" y="9820"/>
                  <a:pt x="5988" y="9820"/>
                </a:cubicBezTo>
                <a:lnTo>
                  <a:pt x="8042" y="5260"/>
                </a:lnTo>
                <a:cubicBezTo>
                  <a:pt x="8096" y="5140"/>
                  <a:pt x="8096" y="4901"/>
                  <a:pt x="8042" y="4721"/>
                </a:cubicBezTo>
                <a:lnTo>
                  <a:pt x="5988" y="221"/>
                </a:lnTo>
                <a:cubicBezTo>
                  <a:pt x="5988" y="160"/>
                  <a:pt x="5961" y="160"/>
                  <a:pt x="5961" y="160"/>
                </a:cubicBezTo>
                <a:cubicBezTo>
                  <a:pt x="5934" y="101"/>
                  <a:pt x="5880" y="41"/>
                  <a:pt x="5799" y="41"/>
                </a:cubicBezTo>
                <a:lnTo>
                  <a:pt x="18" y="0"/>
                </a:lnTo>
                <a:cubicBezTo>
                  <a:pt x="12" y="3330"/>
                  <a:pt x="6" y="6661"/>
                  <a:pt x="0" y="9991"/>
                </a:cubicBezTo>
                <a:lnTo>
                  <a:pt x="5799" y="10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23334" y="4529541"/>
            <a:ext cx="58497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63673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609600"/>
            <a:ext cx="6591985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2415" y="4354046"/>
            <a:ext cx="6591985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5/26/21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3166527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3244140"/>
            <a:ext cx="58497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99705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88123" y="609600"/>
            <a:ext cx="6109587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15972" y="3505200"/>
            <a:ext cx="5653888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2415" y="4354046"/>
            <a:ext cx="6591985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5/26/21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Freeform 11"/>
          <p:cNvSpPr/>
          <p:nvPr/>
        </p:nvSpPr>
        <p:spPr bwMode="auto">
          <a:xfrm flipV="1">
            <a:off x="58" y="3166527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3244140"/>
            <a:ext cx="58497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808316" y="648005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169533" y="290530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675802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2438401"/>
            <a:ext cx="6591985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5181600"/>
            <a:ext cx="6591985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5/26/21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58" y="4910660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11228" y="4983088"/>
            <a:ext cx="58497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97014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言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2188123" y="609600"/>
            <a:ext cx="6109587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942415" y="4343400"/>
            <a:ext cx="6688292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5181600"/>
            <a:ext cx="6688292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5/26/21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0" name="Freeform 11"/>
          <p:cNvSpPr/>
          <p:nvPr/>
        </p:nvSpPr>
        <p:spPr bwMode="auto">
          <a:xfrm flipV="1">
            <a:off x="58" y="4910660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11228" y="4983088"/>
            <a:ext cx="58497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808316" y="648005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169533" y="290530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33472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6" y="627407"/>
            <a:ext cx="6591984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942415" y="4343400"/>
            <a:ext cx="6591985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5181600"/>
            <a:ext cx="6591985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5/26/21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4910660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11228" y="4983088"/>
            <a:ext cx="58497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84819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5/26/21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48591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78535" y="627406"/>
            <a:ext cx="1656132" cy="5283817"/>
          </a:xfrm>
        </p:spPr>
        <p:txBody>
          <a:bodyPr vert="eaVert" anchor="ctr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42416" y="627406"/>
            <a:ext cx="4716348" cy="5283817"/>
          </a:xfrm>
        </p:spPr>
        <p:txBody>
          <a:bodyPr vert="eaVert"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5/26/21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21411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5201" y="624110"/>
            <a:ext cx="6589199" cy="128089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42415" y="2133600"/>
            <a:ext cx="6591985" cy="3777622"/>
          </a:xfrm>
        </p:spPr>
        <p:txBody>
          <a:bodyPr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5/26/21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95620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2074562"/>
            <a:ext cx="6591985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2415" y="3581400"/>
            <a:ext cx="6591985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5/26/21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58" y="3166527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3244140"/>
            <a:ext cx="58497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57162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42416" y="2136706"/>
            <a:ext cx="3197531" cy="3767397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37307" y="2136706"/>
            <a:ext cx="3197093" cy="3767397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5/26/21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787783"/>
            <a:ext cx="58497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56073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65352" y="2226626"/>
            <a:ext cx="287459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42415" y="2802888"/>
            <a:ext cx="3197532" cy="3105703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6154" y="2223398"/>
            <a:ext cx="28732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333715" y="2799660"/>
            <a:ext cx="3195680" cy="3105703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5/26/21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787783"/>
            <a:ext cx="58497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72489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5200" y="624110"/>
            <a:ext cx="6589200" cy="128089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5/26/21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66020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5/26/21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93528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446088"/>
            <a:ext cx="2629584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3494" y="446089"/>
            <a:ext cx="3790906" cy="5414963"/>
          </a:xfrm>
        </p:spPr>
        <p:txBody>
          <a:bodyPr anchor="ctr">
            <a:normAutofit/>
          </a:bodyPr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1598613"/>
            <a:ext cx="2629584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5/26/21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63009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4800600"/>
            <a:ext cx="6591985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42415" y="634965"/>
            <a:ext cx="6591985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5367338"/>
            <a:ext cx="6591985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5/26/21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4910660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11228" y="4983088"/>
            <a:ext cx="58497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27910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/>
          <p:cNvGrpSpPr/>
          <p:nvPr/>
        </p:nvGrpSpPr>
        <p:grpSpPr>
          <a:xfrm>
            <a:off x="1" y="228600"/>
            <a:ext cx="1981200" cy="6638628"/>
            <a:chOff x="2487613" y="285750"/>
            <a:chExt cx="2428875" cy="5654676"/>
          </a:xfrm>
        </p:grpSpPr>
        <p:sp>
          <p:nvSpPr>
            <p:cNvPr id="37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8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9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0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1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2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3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4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5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6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7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8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49" name="Group 48"/>
          <p:cNvGrpSpPr/>
          <p:nvPr/>
        </p:nvGrpSpPr>
        <p:grpSpPr>
          <a:xfrm>
            <a:off x="20421" y="285"/>
            <a:ext cx="1952272" cy="6852968"/>
            <a:chOff x="6627813" y="195717"/>
            <a:chExt cx="1952625" cy="5678034"/>
          </a:xfrm>
        </p:grpSpPr>
        <p:sp>
          <p:nvSpPr>
            <p:cNvPr id="50" name="Freeform 27"/>
            <p:cNvSpPr/>
            <p:nvPr/>
          </p:nvSpPr>
          <p:spPr bwMode="auto">
            <a:xfrm>
              <a:off x="6627813" y="195717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1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2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3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4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5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6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7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8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9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0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1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62" name="Rectangle 61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45200" y="624110"/>
            <a:ext cx="6589200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2415" y="2133600"/>
            <a:ext cx="6591985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772400" y="6135089"/>
            <a:ext cx="766380" cy="3701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5/26/21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42415" y="6135809"/>
            <a:ext cx="57164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11228" y="787783"/>
            <a:ext cx="58497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23122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  <p:sldLayoutId id="2147483677" r:id="rId12"/>
    <p:sldLayoutId id="2147483678" r:id="rId13"/>
    <p:sldLayoutId id="2147483679" r:id="rId14"/>
    <p:sldLayoutId id="2147483680" r:id="rId15"/>
    <p:sldLayoutId id="2147483681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teachmephysiology.com/respiratory-system/ventilation/mechanics-of-breathing/#:~:text=During%20breathing%2C%20the%20contraction%20and%20relaxation%20of%20muscles,in%20turn%20changing%20the%20pressure%20inside%20the%20lungs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2EEB26-34C7-FA4A-B240-45E3AD066D0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CN" dirty="0"/>
              <a:t>Breathing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&amp;</a:t>
            </a:r>
            <a:r>
              <a:rPr kumimoji="1" lang="zh-CN" altLang="en-US" dirty="0"/>
              <a:t> </a:t>
            </a:r>
            <a:r>
              <a:rPr kumimoji="1" lang="en-US" altLang="zh-CN" dirty="0"/>
              <a:t>Respiration</a:t>
            </a:r>
            <a:endParaRPr kumimoji="1"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B686CF1-BAFE-8C47-B9D1-E0B21305C44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zh-CN" dirty="0"/>
              <a:t>Wendy</a:t>
            </a:r>
            <a:r>
              <a:rPr kumimoji="1" lang="zh-CN" altLang="en-US" dirty="0"/>
              <a:t> </a:t>
            </a:r>
            <a:r>
              <a:rPr kumimoji="1" lang="en-US" altLang="zh-CN" dirty="0"/>
              <a:t>Chai</a:t>
            </a:r>
            <a:endParaRPr kumimoji="1"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0E49D80-4676-764D-B535-54392E046E92}"/>
              </a:ext>
            </a:extLst>
          </p:cNvPr>
          <p:cNvSpPr/>
          <p:nvPr/>
        </p:nvSpPr>
        <p:spPr>
          <a:xfrm>
            <a:off x="670641" y="190400"/>
            <a:ext cx="4572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>
                <a:hlinkClick r:id="rId2"/>
              </a:rPr>
              <a:t>https://teachmephysiology.com/respiratory-system/ventilation/mechanics-of-breathing/#:~:text=During%20breathing%2C%20the%20contraction%20and%20relaxation%20of%20muscles,in%20turn%20changing%20the%20pressure%20inside%20the%20lungs</a:t>
            </a:r>
            <a:r>
              <a:rPr lang="zh-CN" alt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9728935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Bronchus/ bronchi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10429" y="2054772"/>
            <a:ext cx="6591985" cy="3777622"/>
          </a:xfrm>
        </p:spPr>
        <p:txBody>
          <a:bodyPr>
            <a:noAutofit/>
          </a:bodyPr>
          <a:lstStyle/>
          <a:p>
            <a:r>
              <a:rPr lang="en-US" sz="2000" dirty="0"/>
              <a:t>After the trachea has entered the chest, it splits into two short tubes called the </a:t>
            </a:r>
            <a:r>
              <a:rPr lang="en-US" sz="2000" b="1" dirty="0"/>
              <a:t>bronchi</a:t>
            </a:r>
            <a:r>
              <a:rPr lang="en-US" sz="2000" dirty="0"/>
              <a:t> - one to each lung.  </a:t>
            </a:r>
          </a:p>
          <a:p>
            <a:r>
              <a:rPr lang="en-US" sz="2000" dirty="0"/>
              <a:t>The bronchi are similar to the trachea, but narrower.</a:t>
            </a:r>
          </a:p>
          <a:p>
            <a:r>
              <a:rPr lang="en-US" altLang="zh-CN" sz="2000" dirty="0"/>
              <a:t>Inside the lung the bronchus splits into many branches - called </a:t>
            </a:r>
            <a:r>
              <a:rPr lang="en-US" altLang="zh-CN" sz="2000" b="1" dirty="0"/>
              <a:t>bronchioles</a:t>
            </a:r>
            <a:r>
              <a:rPr lang="en-US" altLang="zh-CN" sz="2000" dirty="0"/>
              <a:t> - that get very narrow towards the ends.  </a:t>
            </a:r>
          </a:p>
          <a:p>
            <a:r>
              <a:rPr lang="en-US" altLang="zh-CN" sz="2000" dirty="0"/>
              <a:t>The walls are not surrounded by cartilage; instead, they contain </a:t>
            </a:r>
            <a:r>
              <a:rPr lang="en-US" altLang="zh-CN" sz="2000" b="1" dirty="0"/>
              <a:t>smooth muscle </a:t>
            </a:r>
            <a:r>
              <a:rPr lang="en-US" altLang="zh-CN" sz="2000" dirty="0"/>
              <a:t>that lets them become wider or narrower.</a:t>
            </a:r>
          </a:p>
        </p:txBody>
      </p:sp>
      <p:pic>
        <p:nvPicPr>
          <p:cNvPr id="4" name="Picture 3" descr="r7_bronchioles.jpg">
            <a:extLst>
              <a:ext uri="{FF2B5EF4-FFF2-40B4-BE49-F238E27FC236}">
                <a16:creationId xmlns:a16="http://schemas.microsoft.com/office/drawing/2014/main" id="{137A276C-A3A6-954B-9C5D-86D61DBA221C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rcRect t="2667" r="8000" b="9333"/>
          <a:stretch>
            <a:fillRect/>
          </a:stretch>
        </p:blipFill>
        <p:spPr>
          <a:xfrm rot="5400000">
            <a:off x="-176377" y="4600575"/>
            <a:ext cx="2628900" cy="188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696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Alveoli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2608" y="2133600"/>
            <a:ext cx="7658785" cy="4724400"/>
          </a:xfrm>
        </p:spPr>
        <p:txBody>
          <a:bodyPr>
            <a:normAutofit/>
          </a:bodyPr>
          <a:lstStyle/>
          <a:p>
            <a:pPr hangingPunct="0">
              <a:spcBef>
                <a:spcPts val="1500"/>
              </a:spcBef>
            </a:pPr>
            <a:r>
              <a:rPr lang="en-US" sz="2000" dirty="0"/>
              <a:t>Each bronchiole leads to a bunch of tiny </a:t>
            </a:r>
            <a:r>
              <a:rPr lang="en-US" sz="2000" b="1" dirty="0"/>
              <a:t>sacs</a:t>
            </a:r>
            <a:r>
              <a:rPr lang="en-US" sz="2000" dirty="0"/>
              <a:t> called </a:t>
            </a:r>
            <a:r>
              <a:rPr lang="en-US" sz="2000" b="1" dirty="0"/>
              <a:t>alveoli</a:t>
            </a:r>
            <a:r>
              <a:rPr lang="en-US" sz="2000" dirty="0"/>
              <a:t>.  </a:t>
            </a:r>
          </a:p>
          <a:p>
            <a:pPr hangingPunct="0">
              <a:spcBef>
                <a:spcPts val="1500"/>
              </a:spcBef>
            </a:pPr>
            <a:r>
              <a:rPr lang="en-US" sz="2000" dirty="0"/>
              <a:t>These are surrounded by a network of </a:t>
            </a:r>
            <a:r>
              <a:rPr lang="en-US" sz="2000" b="1" dirty="0"/>
              <a:t>blood capillaries</a:t>
            </a:r>
            <a:r>
              <a:rPr lang="en-US" sz="2000" dirty="0"/>
              <a:t>.  The capillaries are in close contact with the alveoli and the membrane separating them is </a:t>
            </a:r>
            <a:r>
              <a:rPr lang="en-US" sz="2000" b="1" dirty="0"/>
              <a:t>very thin</a:t>
            </a:r>
            <a:r>
              <a:rPr lang="en-US" sz="2000" dirty="0"/>
              <a:t>.  </a:t>
            </a:r>
          </a:p>
          <a:p>
            <a:pPr hangingPunct="0">
              <a:spcBef>
                <a:spcPts val="1500"/>
              </a:spcBef>
            </a:pPr>
            <a:r>
              <a:rPr lang="en-US" sz="2000" dirty="0"/>
              <a:t>This is where gas exchange takes place</a:t>
            </a:r>
            <a:r>
              <a:rPr lang="en-US" altLang="zh-CN" sz="2000" dirty="0"/>
              <a:t>.</a:t>
            </a:r>
          </a:p>
          <a:p>
            <a:pPr>
              <a:spcBef>
                <a:spcPts val="1500"/>
              </a:spcBef>
            </a:pPr>
            <a:r>
              <a:rPr lang="en-US" altLang="zh-CN" sz="2000" dirty="0"/>
              <a:t>The alveoli provide a very </a:t>
            </a:r>
            <a:r>
              <a:rPr lang="en-US" altLang="zh-CN" sz="2000" b="1" dirty="0"/>
              <a:t>large surface area</a:t>
            </a:r>
            <a:r>
              <a:rPr lang="en-US" altLang="zh-CN" sz="2000" dirty="0"/>
              <a:t> so that </a:t>
            </a:r>
            <a:r>
              <a:rPr lang="en-US" altLang="zh-CN" sz="2000" b="1" dirty="0"/>
              <a:t>more oxygen </a:t>
            </a:r>
            <a:r>
              <a:rPr lang="en-US" altLang="zh-CN" sz="2000" dirty="0"/>
              <a:t>can be taken up by the blood system every time we breathe.</a:t>
            </a:r>
          </a:p>
          <a:p>
            <a:pPr>
              <a:spcBef>
                <a:spcPts val="1500"/>
              </a:spcBef>
            </a:pPr>
            <a:r>
              <a:rPr lang="en-US" altLang="zh-CN" sz="2000" dirty="0"/>
              <a:t>More </a:t>
            </a:r>
            <a:r>
              <a:rPr lang="en-US" altLang="zh-CN" sz="2000" b="1" dirty="0"/>
              <a:t>carbon dioxide</a:t>
            </a:r>
            <a:r>
              <a:rPr lang="en-US" altLang="zh-CN" sz="2000" dirty="0"/>
              <a:t> can be removed and breathed out.</a:t>
            </a:r>
            <a:endParaRPr lang="en-US" sz="2000" dirty="0"/>
          </a:p>
          <a:p>
            <a:pPr>
              <a:spcBef>
                <a:spcPts val="1500"/>
              </a:spcBef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983704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Alveoli</a:t>
            </a:r>
          </a:p>
        </p:txBody>
      </p:sp>
      <p:pic>
        <p:nvPicPr>
          <p:cNvPr id="4" name="Content Placeholder 3" descr="Cap_Alveoli_O2_CO2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rcRect l="6400"/>
          <a:stretch>
            <a:fillRect/>
          </a:stretch>
        </p:blipFill>
        <p:spPr>
          <a:xfrm>
            <a:off x="5432415" y="3616255"/>
            <a:ext cx="3711585" cy="3172295"/>
          </a:xfrm>
        </p:spPr>
      </p:pic>
      <p:pic>
        <p:nvPicPr>
          <p:cNvPr id="5" name="Picture 4" descr="ZOO%20234%20Anatomy%20of%20the%20Pulmonary%20Alveoli.jpg"/>
          <p:cNvPicPr>
            <a:picLocks noChangeAspect="1"/>
          </p:cNvPicPr>
          <p:nvPr/>
        </p:nvPicPr>
        <p:blipFill>
          <a:blip r:embed="rId3" cstate="print"/>
          <a:srcRect l="3704" t="3808"/>
          <a:stretch>
            <a:fillRect/>
          </a:stretch>
        </p:blipFill>
        <p:spPr>
          <a:xfrm>
            <a:off x="5509868" y="90788"/>
            <a:ext cx="3634132" cy="3489524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FD32573-7C6D-D640-8489-3AC7B14FF770}"/>
              </a:ext>
            </a:extLst>
          </p:cNvPr>
          <p:cNvSpPr txBox="1">
            <a:spLocks/>
          </p:cNvSpPr>
          <p:nvPr/>
        </p:nvSpPr>
        <p:spPr>
          <a:xfrm>
            <a:off x="1213211" y="2411393"/>
            <a:ext cx="3497686" cy="37776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hangingPunct="0"/>
            <a:r>
              <a:rPr lang="en-US" b="1" dirty="0"/>
              <a:t>Oxygen</a:t>
            </a:r>
            <a:r>
              <a:rPr lang="en-US" dirty="0"/>
              <a:t> diffuses from the alveoli into the blood</a:t>
            </a:r>
          </a:p>
          <a:p>
            <a:pPr hangingPunct="0"/>
            <a:r>
              <a:rPr lang="en-US" b="1" dirty="0"/>
              <a:t>Carbon dioxide </a:t>
            </a:r>
            <a:r>
              <a:rPr lang="en-US" dirty="0"/>
              <a:t>diffuses from the blood into the alveoli.</a:t>
            </a:r>
          </a:p>
          <a:p>
            <a:r>
              <a:rPr lang="en-US" dirty="0"/>
              <a:t>The lining of each alveolus is covered by a thin layer of </a:t>
            </a:r>
            <a:r>
              <a:rPr lang="en-US" b="1" dirty="0"/>
              <a:t>fluid</a:t>
            </a:r>
            <a:r>
              <a:rPr lang="en-US" dirty="0"/>
              <a:t> and the oxygen dissolves in this before it passes through into the blood.</a:t>
            </a:r>
          </a:p>
          <a:p>
            <a:pPr>
              <a:buFont typeface="Wingdings 3" charset="2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5742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Gas exchange surfaces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GB" dirty="0"/>
              <a:t>	In humans ( and most other animals), gas exchange surfaces have the following properties:</a:t>
            </a:r>
          </a:p>
          <a:p>
            <a:r>
              <a:rPr lang="en-GB" dirty="0"/>
              <a:t>A large surface area</a:t>
            </a:r>
          </a:p>
          <a:p>
            <a:r>
              <a:rPr lang="en-GB" dirty="0"/>
              <a:t>A thin surface layer</a:t>
            </a:r>
          </a:p>
          <a:p>
            <a:r>
              <a:rPr lang="en-GB" dirty="0"/>
              <a:t>A good blood supply and </a:t>
            </a:r>
          </a:p>
          <a:p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good</a:t>
            </a:r>
            <a:r>
              <a:rPr lang="zh-CN" altLang="en-US" dirty="0"/>
              <a:t> </a:t>
            </a:r>
            <a:r>
              <a:rPr lang="en-US" altLang="zh-CN" dirty="0"/>
              <a:t>supply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O</a:t>
            </a:r>
            <a:r>
              <a:rPr lang="en-US" altLang="zh-CN" baseline="-25000" dirty="0"/>
              <a:t>2</a:t>
            </a:r>
            <a:r>
              <a:rPr lang="en-US" altLang="zh-CN" dirty="0"/>
              <a:t>/</a:t>
            </a:r>
            <a:r>
              <a:rPr lang="zh-CN" altLang="en-US" dirty="0"/>
              <a:t> </a:t>
            </a:r>
            <a:r>
              <a:rPr lang="en-GB" dirty="0"/>
              <a:t>Good ventilation with air.</a:t>
            </a:r>
          </a:p>
        </p:txBody>
      </p:sp>
    </p:spTree>
    <p:extLst>
      <p:ext uri="{BB962C8B-B14F-4D97-AF65-F5344CB8AC3E}">
        <p14:creationId xmlns:p14="http://schemas.microsoft.com/office/powerpoint/2010/main" val="507049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Breathing (Ventilation)</a:t>
            </a: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391F5958-92AC-5340-8958-BD66918E977E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4067175" y="2133600"/>
            <a:ext cx="5076825" cy="3778250"/>
          </a:xfr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DA072150-101D-F446-B094-527F03D738F3}"/>
              </a:ext>
            </a:extLst>
          </p:cNvPr>
          <p:cNvSpPr txBox="1"/>
          <p:nvPr/>
        </p:nvSpPr>
        <p:spPr>
          <a:xfrm>
            <a:off x="710517" y="2777924"/>
            <a:ext cx="3578148" cy="25442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000"/>
              </a:spcBef>
            </a:pPr>
            <a:r>
              <a:rPr kumimoji="1" lang="en-US" altLang="zh-CN" dirty="0"/>
              <a:t>1</a:t>
            </a:r>
            <a:r>
              <a:rPr kumimoji="1" lang="zh-CN" altLang="en-US" dirty="0"/>
              <a:t> </a:t>
            </a:r>
            <a:r>
              <a:rPr kumimoji="1" lang="en-US" altLang="zh-CN" b="1" dirty="0"/>
              <a:t>Rib</a:t>
            </a:r>
            <a:r>
              <a:rPr kumimoji="1" lang="zh-CN" altLang="en-US" dirty="0"/>
              <a:t> </a:t>
            </a:r>
            <a:r>
              <a:rPr kumimoji="1" lang="en-US" altLang="zh-CN" dirty="0"/>
              <a:t>cage</a:t>
            </a:r>
          </a:p>
          <a:p>
            <a:pPr>
              <a:spcBef>
                <a:spcPts val="1000"/>
              </a:spcBef>
            </a:pPr>
            <a:r>
              <a:rPr kumimoji="1" lang="en-US" altLang="zh-CN" dirty="0"/>
              <a:t>2</a:t>
            </a:r>
            <a:r>
              <a:rPr kumimoji="1" lang="zh-CN" altLang="en-US" dirty="0"/>
              <a:t> </a:t>
            </a:r>
            <a:r>
              <a:rPr kumimoji="1" lang="en-US" altLang="zh-CN" b="1" dirty="0"/>
              <a:t>Intercostal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muscles</a:t>
            </a:r>
            <a:r>
              <a:rPr kumimoji="1" lang="zh-CN" altLang="en-US" b="1" dirty="0"/>
              <a:t> </a:t>
            </a:r>
            <a:r>
              <a:rPr kumimoji="1" lang="en-US" altLang="zh-CN" dirty="0"/>
              <a:t>located</a:t>
            </a:r>
            <a:r>
              <a:rPr kumimoji="1" lang="zh-CN" altLang="en-US" dirty="0"/>
              <a:t> </a:t>
            </a:r>
            <a:r>
              <a:rPr kumimoji="1" lang="en-US" altLang="zh-CN" dirty="0"/>
              <a:t>between</a:t>
            </a:r>
            <a:r>
              <a:rPr kumimoji="1" lang="zh-CN" altLang="en-US" dirty="0"/>
              <a:t> </a:t>
            </a:r>
            <a:r>
              <a:rPr kumimoji="1" lang="en-US" altLang="zh-CN" dirty="0"/>
              <a:t>each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twelve</a:t>
            </a:r>
            <a:r>
              <a:rPr kumimoji="1" lang="zh-CN" altLang="en-US" dirty="0"/>
              <a:t> </a:t>
            </a:r>
            <a:r>
              <a:rPr kumimoji="1" lang="en-US" altLang="zh-CN" dirty="0"/>
              <a:t>sets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ribs:</a:t>
            </a: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kumimoji="1" lang="en-US" altLang="zh-CN" dirty="0"/>
              <a:t>External</a:t>
            </a:r>
            <a:r>
              <a:rPr kumimoji="1" lang="zh-CN" altLang="en-US" dirty="0"/>
              <a:t> </a:t>
            </a:r>
            <a:r>
              <a:rPr kumimoji="1" lang="en-US" altLang="zh-CN" dirty="0"/>
              <a:t>intercostal</a:t>
            </a:r>
            <a:r>
              <a:rPr kumimoji="1" lang="zh-CN" altLang="en-US" dirty="0"/>
              <a:t> </a:t>
            </a:r>
            <a:r>
              <a:rPr kumimoji="1" lang="en-US" altLang="zh-CN" dirty="0"/>
              <a:t>muscle</a:t>
            </a: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kumimoji="1" lang="en-US" altLang="zh-CN" dirty="0"/>
              <a:t>Internal</a:t>
            </a:r>
            <a:r>
              <a:rPr kumimoji="1" lang="zh-CN" altLang="en-US" dirty="0"/>
              <a:t> </a:t>
            </a:r>
            <a:r>
              <a:rPr kumimoji="1" lang="en-US" altLang="zh-CN" dirty="0"/>
              <a:t>intercostal</a:t>
            </a:r>
            <a:r>
              <a:rPr kumimoji="1" lang="zh-CN" altLang="en-US" dirty="0"/>
              <a:t> </a:t>
            </a:r>
            <a:r>
              <a:rPr kumimoji="1" lang="en-US" altLang="zh-CN" dirty="0"/>
              <a:t>muscle</a:t>
            </a:r>
          </a:p>
          <a:p>
            <a:pPr>
              <a:spcBef>
                <a:spcPts val="1000"/>
              </a:spcBef>
            </a:pPr>
            <a:r>
              <a:rPr kumimoji="1" lang="en-US" altLang="zh-CN" dirty="0"/>
              <a:t>3</a:t>
            </a:r>
            <a:r>
              <a:rPr kumimoji="1" lang="zh-CN" altLang="en-US" dirty="0"/>
              <a:t> </a:t>
            </a:r>
            <a:r>
              <a:rPr kumimoji="1" lang="en-US" altLang="zh-CN" b="1" dirty="0"/>
              <a:t>Diaphragm</a:t>
            </a:r>
          </a:p>
        </p:txBody>
      </p:sp>
    </p:spTree>
    <p:extLst>
      <p:ext uri="{BB962C8B-B14F-4D97-AF65-F5344CB8AC3E}">
        <p14:creationId xmlns:p14="http://schemas.microsoft.com/office/powerpoint/2010/main" val="127001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Breathing in – Inspiration</a:t>
            </a:r>
            <a:r>
              <a:rPr lang="en-US" altLang="zh-CN" dirty="0"/>
              <a:t>/</a:t>
            </a:r>
            <a:r>
              <a:rPr lang="zh-CN" altLang="en-US" dirty="0"/>
              <a:t> </a:t>
            </a:r>
            <a:r>
              <a:rPr lang="en-US" altLang="zh-CN" dirty="0"/>
              <a:t>Inhalation</a:t>
            </a:r>
            <a:endParaRPr lang="en-GB" dirty="0"/>
          </a:p>
        </p:txBody>
      </p:sp>
      <p:pic>
        <p:nvPicPr>
          <p:cNvPr id="4" name="Content Placeholder 3" descr="818076858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rcRect r="56007" b="49491"/>
          <a:stretch>
            <a:fillRect/>
          </a:stretch>
        </p:blipFill>
        <p:spPr>
          <a:xfrm>
            <a:off x="396240" y="1703294"/>
            <a:ext cx="4287520" cy="3783106"/>
          </a:xfrm>
        </p:spPr>
      </p:pic>
      <p:pic>
        <p:nvPicPr>
          <p:cNvPr id="5" name="Content Placeholder 3" descr="818076858.jpg"/>
          <p:cNvPicPr>
            <a:picLocks noChangeAspect="1"/>
          </p:cNvPicPr>
          <p:nvPr/>
        </p:nvPicPr>
        <p:blipFill>
          <a:blip r:embed="rId2" cstate="print"/>
          <a:srcRect t="50509" r="48706"/>
          <a:stretch>
            <a:fillRect/>
          </a:stretch>
        </p:blipFill>
        <p:spPr>
          <a:xfrm>
            <a:off x="4556071" y="1904999"/>
            <a:ext cx="4587929" cy="3402067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1E2C5B13-FEBC-6845-94BC-D4B28BE0AC29}"/>
              </a:ext>
            </a:extLst>
          </p:cNvPr>
          <p:cNvSpPr txBox="1"/>
          <p:nvPr/>
        </p:nvSpPr>
        <p:spPr>
          <a:xfrm>
            <a:off x="1184856" y="5640947"/>
            <a:ext cx="3644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Ribs</a:t>
            </a:r>
            <a:r>
              <a:rPr kumimoji="1" lang="zh-CN" altLang="en-US" dirty="0"/>
              <a:t> </a:t>
            </a:r>
            <a:r>
              <a:rPr kumimoji="1" lang="en-US" altLang="zh-CN" dirty="0"/>
              <a:t>move</a:t>
            </a:r>
            <a:r>
              <a:rPr kumimoji="1" lang="zh-CN" altLang="en-US" dirty="0"/>
              <a:t> </a:t>
            </a:r>
            <a:r>
              <a:rPr kumimoji="1" lang="en-US" altLang="zh-CN" dirty="0"/>
              <a:t>up</a:t>
            </a:r>
            <a:r>
              <a:rPr kumimoji="1" lang="zh-CN" altLang="en-US" dirty="0"/>
              <a:t> </a:t>
            </a:r>
            <a:r>
              <a:rPr kumimoji="1" lang="en-US" altLang="zh-CN" dirty="0"/>
              <a:t>and</a:t>
            </a:r>
            <a:r>
              <a:rPr kumimoji="1" lang="zh-CN" altLang="en-US" dirty="0"/>
              <a:t> </a:t>
            </a:r>
            <a:r>
              <a:rPr kumimoji="1" lang="en-US" altLang="zh-CN" dirty="0"/>
              <a:t>out</a:t>
            </a:r>
            <a:endParaRPr kumimoji="1"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EE02E59-0F14-2846-9917-0D4A97B910BA}"/>
              </a:ext>
            </a:extLst>
          </p:cNvPr>
          <p:cNvSpPr txBox="1"/>
          <p:nvPr/>
        </p:nvSpPr>
        <p:spPr>
          <a:xfrm>
            <a:off x="953037" y="6071764"/>
            <a:ext cx="51515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Diaphragm</a:t>
            </a:r>
            <a:r>
              <a:rPr kumimoji="1" lang="zh-CN" altLang="en-US" dirty="0"/>
              <a:t> </a:t>
            </a:r>
            <a:r>
              <a:rPr kumimoji="1" lang="en-US" altLang="zh-CN" dirty="0"/>
              <a:t>contracts</a:t>
            </a:r>
            <a:r>
              <a:rPr kumimoji="1" lang="zh-CN" altLang="en-US" dirty="0"/>
              <a:t> </a:t>
            </a:r>
            <a:r>
              <a:rPr kumimoji="1" lang="en-US" altLang="zh-CN" dirty="0"/>
              <a:t>and</a:t>
            </a:r>
            <a:r>
              <a:rPr kumimoji="1" lang="zh-CN" altLang="en-US" dirty="0"/>
              <a:t> </a:t>
            </a:r>
            <a:r>
              <a:rPr kumimoji="1" lang="en-US" altLang="zh-CN" dirty="0"/>
              <a:t>move</a:t>
            </a:r>
            <a:r>
              <a:rPr kumimoji="1" lang="zh-CN" altLang="en-US" dirty="0"/>
              <a:t> </a:t>
            </a:r>
            <a:r>
              <a:rPr kumimoji="1" lang="en-US" altLang="zh-CN" dirty="0"/>
              <a:t>down</a:t>
            </a:r>
            <a:endParaRPr kumimoji="1" lang="zh-CN" altLang="en-US" dirty="0"/>
          </a:p>
        </p:txBody>
      </p:sp>
      <p:cxnSp>
        <p:nvCxnSpPr>
          <p:cNvPr id="8" name="直线箭头连接符 7">
            <a:extLst>
              <a:ext uri="{FF2B5EF4-FFF2-40B4-BE49-F238E27FC236}">
                <a16:creationId xmlns:a16="http://schemas.microsoft.com/office/drawing/2014/main" id="{6D8454CF-4E2F-F847-807E-9A099A030719}"/>
              </a:ext>
            </a:extLst>
          </p:cNvPr>
          <p:cNvCxnSpPr>
            <a:cxnSpLocks/>
          </p:cNvCxnSpPr>
          <p:nvPr/>
        </p:nvCxnSpPr>
        <p:spPr>
          <a:xfrm flipV="1">
            <a:off x="4340180" y="5807211"/>
            <a:ext cx="1254927" cy="184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线箭头连接符 9">
            <a:extLst>
              <a:ext uri="{FF2B5EF4-FFF2-40B4-BE49-F238E27FC236}">
                <a16:creationId xmlns:a16="http://schemas.microsoft.com/office/drawing/2014/main" id="{3CF672F3-4706-2D40-98E8-0480665F4685}"/>
              </a:ext>
            </a:extLst>
          </p:cNvPr>
          <p:cNvCxnSpPr/>
          <p:nvPr/>
        </p:nvCxnSpPr>
        <p:spPr>
          <a:xfrm flipV="1">
            <a:off x="5432319" y="5948688"/>
            <a:ext cx="367811" cy="2461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2BD7AC3F-A2A0-7E4D-82D3-8203069373EC}"/>
              </a:ext>
            </a:extLst>
          </p:cNvPr>
          <p:cNvSpPr txBox="1"/>
          <p:nvPr/>
        </p:nvSpPr>
        <p:spPr>
          <a:xfrm>
            <a:off x="5779013" y="5574893"/>
            <a:ext cx="2971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Chest</a:t>
            </a:r>
            <a:r>
              <a:rPr kumimoji="1" lang="zh-CN" altLang="en-US" dirty="0"/>
              <a:t> </a:t>
            </a:r>
            <a:r>
              <a:rPr kumimoji="1" lang="en-US" altLang="zh-CN" dirty="0"/>
              <a:t>volume</a:t>
            </a:r>
            <a:r>
              <a:rPr kumimoji="1" lang="zh-CN" altLang="en-US" dirty="0"/>
              <a:t> </a:t>
            </a:r>
            <a:r>
              <a:rPr kumimoji="1" lang="en-US" altLang="zh-CN" dirty="0"/>
              <a:t>increase</a:t>
            </a:r>
            <a:endParaRPr kumimoji="1" lang="zh-CN" altLang="en-US" dirty="0"/>
          </a:p>
        </p:txBody>
      </p:sp>
      <p:cxnSp>
        <p:nvCxnSpPr>
          <p:cNvPr id="14" name="直线箭头连接符 13">
            <a:extLst>
              <a:ext uri="{FF2B5EF4-FFF2-40B4-BE49-F238E27FC236}">
                <a16:creationId xmlns:a16="http://schemas.microsoft.com/office/drawing/2014/main" id="{CD8E5F66-FE1D-114D-B9E5-927666FBBDB6}"/>
              </a:ext>
            </a:extLst>
          </p:cNvPr>
          <p:cNvCxnSpPr/>
          <p:nvPr/>
        </p:nvCxnSpPr>
        <p:spPr>
          <a:xfrm>
            <a:off x="6478073" y="5964577"/>
            <a:ext cx="0" cy="2461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192C9BE5-C1A5-B748-80DA-438630943AAA}"/>
              </a:ext>
            </a:extLst>
          </p:cNvPr>
          <p:cNvSpPr txBox="1"/>
          <p:nvPr/>
        </p:nvSpPr>
        <p:spPr>
          <a:xfrm>
            <a:off x="5830874" y="6231080"/>
            <a:ext cx="14338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Pressure</a:t>
            </a:r>
            <a:r>
              <a:rPr kumimoji="1" lang="zh-CN" altLang="en-US" dirty="0"/>
              <a:t> </a:t>
            </a:r>
            <a:r>
              <a:rPr kumimoji="1" lang="en-US" altLang="zh-CN" dirty="0"/>
              <a:t>decrease</a:t>
            </a:r>
            <a:endParaRPr kumimoji="1" lang="zh-CN" altLang="en-US" dirty="0"/>
          </a:p>
        </p:txBody>
      </p:sp>
      <p:cxnSp>
        <p:nvCxnSpPr>
          <p:cNvPr id="18" name="直线箭头连接符 17">
            <a:extLst>
              <a:ext uri="{FF2B5EF4-FFF2-40B4-BE49-F238E27FC236}">
                <a16:creationId xmlns:a16="http://schemas.microsoft.com/office/drawing/2014/main" id="{83159FBF-27D9-BA4A-A50B-321C8786E67A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7170608" y="6554245"/>
            <a:ext cx="5460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C7EA5973-D82F-044F-B306-E9D5A32D5A5E}"/>
              </a:ext>
            </a:extLst>
          </p:cNvPr>
          <p:cNvSpPr txBox="1"/>
          <p:nvPr/>
        </p:nvSpPr>
        <p:spPr>
          <a:xfrm>
            <a:off x="7716648" y="6369579"/>
            <a:ext cx="1228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Air</a:t>
            </a:r>
            <a:r>
              <a:rPr kumimoji="1" lang="zh-CN" altLang="en-US" dirty="0"/>
              <a:t> </a:t>
            </a:r>
            <a:r>
              <a:rPr kumimoji="1" lang="en-US" altLang="zh-CN" dirty="0"/>
              <a:t>rush</a:t>
            </a:r>
            <a:r>
              <a:rPr kumimoji="1" lang="zh-CN" altLang="en-US" dirty="0"/>
              <a:t> </a:t>
            </a:r>
            <a:r>
              <a:rPr kumimoji="1" lang="en-US" altLang="zh-CN" dirty="0"/>
              <a:t>in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15464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12" grpId="0"/>
      <p:bldP spid="15" grpId="0"/>
      <p:bldP spid="2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Breathing in – Inspiration</a:t>
            </a:r>
            <a:r>
              <a:rPr lang="en-US" altLang="zh-CN" dirty="0"/>
              <a:t>/</a:t>
            </a:r>
            <a:r>
              <a:rPr lang="zh-CN" altLang="en-US" dirty="0"/>
              <a:t> </a:t>
            </a:r>
            <a:r>
              <a:rPr lang="en-US" altLang="zh-CN" dirty="0"/>
              <a:t>Inhalation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5422" y="1905000"/>
            <a:ext cx="7847636" cy="4495800"/>
          </a:xfrm>
        </p:spPr>
        <p:txBody>
          <a:bodyPr>
            <a:normAutofit/>
          </a:bodyPr>
          <a:lstStyle/>
          <a:p>
            <a:pPr hangingPunct="0">
              <a:buNone/>
            </a:pPr>
            <a:r>
              <a:rPr lang="en-US" dirty="0"/>
              <a:t>1)  The </a:t>
            </a:r>
            <a:r>
              <a:rPr lang="en-US" b="1" u="sng" dirty="0"/>
              <a:t>external</a:t>
            </a:r>
            <a:r>
              <a:rPr lang="en-US" u="sng" dirty="0"/>
              <a:t> </a:t>
            </a:r>
            <a:r>
              <a:rPr lang="en-US" b="1" u="sng" dirty="0"/>
              <a:t>intercostal muscles</a:t>
            </a:r>
            <a:r>
              <a:rPr lang="en-US" u="sng" dirty="0"/>
              <a:t> </a:t>
            </a:r>
            <a:r>
              <a:rPr lang="en-US" dirty="0"/>
              <a:t>contract (and </a:t>
            </a:r>
            <a:r>
              <a:rPr lang="en-US" b="1" dirty="0"/>
              <a:t>internal intercostal muscles</a:t>
            </a:r>
            <a:r>
              <a:rPr lang="en-US" dirty="0"/>
              <a:t> relax).</a:t>
            </a:r>
          </a:p>
          <a:p>
            <a:pPr hangingPunct="0">
              <a:buNone/>
            </a:pPr>
            <a:r>
              <a:rPr lang="en-US" dirty="0"/>
              <a:t>2)  The </a:t>
            </a:r>
            <a:r>
              <a:rPr lang="en-US" b="1" dirty="0"/>
              <a:t>ribs</a:t>
            </a:r>
            <a:r>
              <a:rPr lang="en-US" dirty="0"/>
              <a:t> move upwards and outwards.</a:t>
            </a:r>
          </a:p>
          <a:p>
            <a:pPr hangingPunct="0">
              <a:buClr>
                <a:schemeClr val="tx1"/>
              </a:buClr>
              <a:buAutoNum type="arabicParenR" startAt="3"/>
            </a:pPr>
            <a:r>
              <a:rPr lang="en-US" dirty="0"/>
              <a:t>The </a:t>
            </a:r>
            <a:r>
              <a:rPr lang="en-US" b="1" dirty="0"/>
              <a:t>diaphragm</a:t>
            </a:r>
            <a:r>
              <a:rPr lang="en-US" dirty="0"/>
              <a:t> muscles contract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/>
              <a:t>flattens</a:t>
            </a:r>
            <a:r>
              <a:rPr lang="en-US" dirty="0"/>
              <a:t>.</a:t>
            </a:r>
          </a:p>
          <a:p>
            <a:pPr hangingPunct="0">
              <a:buClr>
                <a:schemeClr val="tx1"/>
              </a:buClr>
              <a:buAutoNum type="arabicParenR" startAt="3"/>
            </a:pPr>
            <a:r>
              <a:rPr lang="en-US" dirty="0"/>
              <a:t>The diaphragm flattens out.</a:t>
            </a:r>
          </a:p>
          <a:p>
            <a:pPr marL="0" indent="0" hangingPunct="0">
              <a:buNone/>
            </a:pPr>
            <a:r>
              <a:rPr lang="en-US" altLang="zh-CN" dirty="0"/>
              <a:t>These factors result in a </a:t>
            </a:r>
            <a:r>
              <a:rPr lang="en-US" altLang="zh-CN" b="1" dirty="0"/>
              <a:t>larger</a:t>
            </a:r>
            <a:r>
              <a:rPr lang="en-US" altLang="zh-CN" dirty="0"/>
              <a:t> chest volume with a </a:t>
            </a:r>
            <a:r>
              <a:rPr lang="en-US" altLang="zh-CN" b="1" dirty="0"/>
              <a:t>lower</a:t>
            </a:r>
            <a:r>
              <a:rPr lang="en-US" altLang="zh-CN" dirty="0"/>
              <a:t> pressure,</a:t>
            </a:r>
            <a:r>
              <a:rPr lang="zh-CN" altLang="en-US" dirty="0"/>
              <a:t> </a:t>
            </a:r>
            <a:r>
              <a:rPr lang="en-US" altLang="zh-CN" dirty="0"/>
              <a:t>so air is </a:t>
            </a:r>
            <a:r>
              <a:rPr lang="en-US" altLang="zh-CN" b="1" dirty="0"/>
              <a:t>forced into</a:t>
            </a:r>
            <a:r>
              <a:rPr lang="en-US" altLang="zh-CN" dirty="0"/>
              <a:t> the lungs</a:t>
            </a:r>
            <a:r>
              <a:rPr lang="zh-CN" altLang="en-US" dirty="0"/>
              <a:t> </a:t>
            </a:r>
            <a:r>
              <a:rPr lang="en-US" altLang="zh-CN" dirty="0"/>
              <a:t>(down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pressure</a:t>
            </a:r>
            <a:r>
              <a:rPr lang="zh-CN" altLang="en-US" dirty="0"/>
              <a:t> </a:t>
            </a:r>
            <a:r>
              <a:rPr lang="en-US" altLang="zh-CN" dirty="0"/>
              <a:t>gradient).</a:t>
            </a:r>
            <a:endParaRPr lang="en-US" dirty="0"/>
          </a:p>
          <a:p>
            <a:pPr marL="0" indent="0" hangingPunct="0">
              <a:buNone/>
            </a:pPr>
            <a:r>
              <a:rPr lang="en-US" altLang="zh-CN" dirty="0"/>
              <a:t>The external intercostal muscles are responsible for forced and quiet inhalation.</a:t>
            </a:r>
            <a:r>
              <a:rPr lang="zh-CN" altLang="en-US" dirty="0"/>
              <a:t> </a:t>
            </a:r>
            <a:r>
              <a:rPr lang="en-US" altLang="zh-CN" dirty="0"/>
              <a:t>They raise the ribs and expand the chest cavity.</a:t>
            </a:r>
          </a:p>
          <a:p>
            <a:pPr marL="0" indent="0" hangingPunct="0">
              <a:buNone/>
            </a:pPr>
            <a:r>
              <a:rPr lang="en-US" altLang="zh-CN" dirty="0"/>
              <a:t>The internal intercostal muscles are responsible for forced exhalation. They depress the ribs and decrease space in the chest cavity.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7857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Breathing out – Expiration</a:t>
            </a:r>
            <a:r>
              <a:rPr lang="en-US" altLang="zh-CN" dirty="0"/>
              <a:t>/</a:t>
            </a:r>
            <a:r>
              <a:rPr lang="zh-CN" altLang="en-US" dirty="0"/>
              <a:t> </a:t>
            </a:r>
            <a:r>
              <a:rPr lang="en-US" altLang="zh-CN" dirty="0"/>
              <a:t>exhalation</a:t>
            </a:r>
            <a:endParaRPr lang="en-GB" dirty="0"/>
          </a:p>
        </p:txBody>
      </p:sp>
      <p:pic>
        <p:nvPicPr>
          <p:cNvPr id="4" name="Content Placeholder 3" descr="818076858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rcRect l="51294" t="50509"/>
          <a:stretch>
            <a:fillRect/>
          </a:stretch>
        </p:blipFill>
        <p:spPr>
          <a:xfrm>
            <a:off x="4616152" y="1752599"/>
            <a:ext cx="4375448" cy="3416893"/>
          </a:xfrm>
        </p:spPr>
      </p:pic>
      <p:pic>
        <p:nvPicPr>
          <p:cNvPr id="5" name="Content Placeholder 3" descr="818076858.jpg"/>
          <p:cNvPicPr>
            <a:picLocks noChangeAspect="1"/>
          </p:cNvPicPr>
          <p:nvPr/>
        </p:nvPicPr>
        <p:blipFill>
          <a:blip r:embed="rId2" cstate="print"/>
          <a:srcRect l="53337" r="7301" b="51263"/>
          <a:stretch>
            <a:fillRect/>
          </a:stretch>
        </p:blipFill>
        <p:spPr>
          <a:xfrm>
            <a:off x="228600" y="1752600"/>
            <a:ext cx="4404360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5539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Breathing out – Expiration</a:t>
            </a:r>
            <a:r>
              <a:rPr lang="en-US" altLang="zh-CN" dirty="0"/>
              <a:t>/</a:t>
            </a:r>
            <a:r>
              <a:rPr lang="zh-CN" altLang="en-US" dirty="0"/>
              <a:t> </a:t>
            </a:r>
            <a:r>
              <a:rPr lang="en-US" altLang="zh-CN" dirty="0"/>
              <a:t>exhalation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hangingPunct="0">
              <a:buNone/>
            </a:pPr>
            <a:r>
              <a:rPr lang="en-US" dirty="0"/>
              <a:t>1)  The </a:t>
            </a:r>
            <a:r>
              <a:rPr lang="en-US" b="1" u="sng" dirty="0"/>
              <a:t>external intercostal muscles</a:t>
            </a:r>
            <a:r>
              <a:rPr lang="en-US" u="sng" dirty="0"/>
              <a:t> </a:t>
            </a:r>
            <a:r>
              <a:rPr lang="en-US" dirty="0"/>
              <a:t>relax (and </a:t>
            </a:r>
            <a:r>
              <a:rPr lang="en-US" b="1" dirty="0"/>
              <a:t>internal intercostal muscles</a:t>
            </a:r>
            <a:r>
              <a:rPr lang="en-US" dirty="0"/>
              <a:t> contract</a:t>
            </a:r>
            <a:r>
              <a:rPr lang="zh-CN" altLang="en-US" dirty="0"/>
              <a:t> </a:t>
            </a:r>
            <a:r>
              <a:rPr lang="en-US" altLang="zh-CN" dirty="0"/>
              <a:t>if</a:t>
            </a:r>
            <a:r>
              <a:rPr lang="zh-CN" altLang="en-US" dirty="0"/>
              <a:t> </a:t>
            </a:r>
            <a:r>
              <a:rPr lang="en-US" altLang="zh-CN" dirty="0"/>
              <a:t>needed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forced</a:t>
            </a:r>
            <a:r>
              <a:rPr lang="zh-CN" altLang="en-US" dirty="0"/>
              <a:t> </a:t>
            </a:r>
            <a:r>
              <a:rPr lang="en-US" altLang="zh-CN" dirty="0"/>
              <a:t>expiration</a:t>
            </a:r>
            <a:r>
              <a:rPr lang="en-US" dirty="0"/>
              <a:t>).</a:t>
            </a:r>
          </a:p>
          <a:p>
            <a:pPr hangingPunct="0">
              <a:buNone/>
            </a:pPr>
            <a:r>
              <a:rPr lang="en-US" dirty="0"/>
              <a:t>2)  The ribs move downwards and inwards.</a:t>
            </a:r>
          </a:p>
          <a:p>
            <a:pPr hangingPunct="0">
              <a:buClrTx/>
              <a:buAutoNum type="arabicParenR" startAt="3"/>
            </a:pPr>
            <a:r>
              <a:rPr lang="en-US" dirty="0"/>
              <a:t>The diaphragm muscles relax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return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its</a:t>
            </a:r>
            <a:r>
              <a:rPr lang="zh-CN" altLang="en-US" dirty="0"/>
              <a:t> </a:t>
            </a:r>
            <a:r>
              <a:rPr lang="en-US" altLang="zh-CN" dirty="0"/>
              <a:t>resting</a:t>
            </a:r>
            <a:r>
              <a:rPr lang="zh-CN" altLang="en-US" dirty="0"/>
              <a:t> </a:t>
            </a:r>
            <a:r>
              <a:rPr lang="en-US" altLang="zh-CN" dirty="0"/>
              <a:t>position</a:t>
            </a:r>
            <a:r>
              <a:rPr lang="zh-CN" altLang="en-US" dirty="0"/>
              <a:t> </a:t>
            </a:r>
            <a:r>
              <a:rPr lang="en-US" altLang="zh-CN"/>
              <a:t>(dome</a:t>
            </a:r>
            <a:r>
              <a:rPr lang="zh-CN" altLang="en-US"/>
              <a:t> </a:t>
            </a:r>
            <a:r>
              <a:rPr lang="en-US" altLang="zh-CN" dirty="0"/>
              <a:t>shape)</a:t>
            </a:r>
            <a:r>
              <a:rPr lang="en-US" dirty="0"/>
              <a:t>.</a:t>
            </a:r>
          </a:p>
          <a:p>
            <a:pPr hangingPunct="0">
              <a:buClrTx/>
              <a:buAutoNum type="arabicParenR" startAt="3"/>
            </a:pPr>
            <a:r>
              <a:rPr lang="en-US" dirty="0"/>
              <a:t>The diaphragm returns to its usual dome shape.</a:t>
            </a:r>
          </a:p>
          <a:p>
            <a:pPr>
              <a:buNone/>
            </a:pPr>
            <a:r>
              <a:rPr lang="en-US" dirty="0"/>
              <a:t>The volume inside the chest cavity gets </a:t>
            </a:r>
            <a:r>
              <a:rPr lang="en-US" b="1" dirty="0"/>
              <a:t>smaller</a:t>
            </a:r>
            <a:r>
              <a:rPr lang="en-US" dirty="0"/>
              <a:t> with a </a:t>
            </a:r>
            <a:r>
              <a:rPr lang="en-US" b="1" dirty="0"/>
              <a:t>higher</a:t>
            </a:r>
            <a:r>
              <a:rPr lang="en-US" dirty="0"/>
              <a:t> pressure, so air is </a:t>
            </a:r>
            <a:r>
              <a:rPr lang="en-US" b="1" dirty="0"/>
              <a:t>forced out</a:t>
            </a:r>
            <a:r>
              <a:rPr lang="en-US" dirty="0"/>
              <a:t> of the lungs.</a:t>
            </a:r>
          </a:p>
          <a:p>
            <a:pPr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93842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Internal intercostal muscles</a:t>
            </a:r>
            <a:r>
              <a:rPr lang="zh-CN" altLang="en-US" dirty="0"/>
              <a:t> </a:t>
            </a:r>
            <a:r>
              <a:rPr lang="en-US" altLang="zh-CN" dirty="0"/>
              <a:t>(used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forced</a:t>
            </a:r>
            <a:r>
              <a:rPr lang="zh-CN" altLang="en-US" dirty="0"/>
              <a:t> </a:t>
            </a:r>
            <a:r>
              <a:rPr lang="en-US" altLang="zh-CN" dirty="0"/>
              <a:t>breathing)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The internal intercostal muscles</a:t>
            </a:r>
            <a:r>
              <a:rPr lang="zh-CN" altLang="en-US" dirty="0"/>
              <a:t> </a:t>
            </a:r>
            <a:r>
              <a:rPr lang="en-US" altLang="zh-CN" dirty="0"/>
              <a:t>(and</a:t>
            </a:r>
            <a:r>
              <a:rPr lang="zh-CN" altLang="en-US" dirty="0"/>
              <a:t> </a:t>
            </a:r>
            <a:r>
              <a:rPr lang="en-US" altLang="zh-CN" dirty="0"/>
              <a:t>innermost</a:t>
            </a:r>
            <a:r>
              <a:rPr lang="zh-CN" altLang="en-US" dirty="0"/>
              <a:t> </a:t>
            </a:r>
            <a:r>
              <a:rPr lang="en-US" altLang="zh-CN" dirty="0"/>
              <a:t>intercostal)</a:t>
            </a:r>
            <a:r>
              <a:rPr lang="en-GB" dirty="0"/>
              <a:t> sometimes contract and force out more air than normal</a:t>
            </a:r>
            <a:r>
              <a:rPr lang="zh-CN" altLang="en-US" dirty="0"/>
              <a:t> </a:t>
            </a:r>
            <a:r>
              <a:rPr lang="en-US" altLang="zh-CN" dirty="0"/>
              <a:t>(depress</a:t>
            </a:r>
            <a:r>
              <a:rPr lang="zh-CN" altLang="en-US" dirty="0"/>
              <a:t> </a:t>
            </a:r>
            <a:r>
              <a:rPr lang="en-US" altLang="zh-CN" dirty="0"/>
              <a:t>ribs)</a:t>
            </a:r>
            <a:r>
              <a:rPr lang="en-GB" dirty="0"/>
              <a:t>.  For example, during:</a:t>
            </a:r>
          </a:p>
          <a:p>
            <a:r>
              <a:rPr lang="en-US" altLang="zh-CN" dirty="0"/>
              <a:t>exercise</a:t>
            </a:r>
            <a:endParaRPr lang="en-GB" dirty="0"/>
          </a:p>
          <a:p>
            <a:r>
              <a:rPr lang="en-GB" dirty="0"/>
              <a:t>Coughing</a:t>
            </a:r>
          </a:p>
          <a:p>
            <a:r>
              <a:rPr lang="en-GB" dirty="0"/>
              <a:t>Blowing</a:t>
            </a:r>
          </a:p>
          <a:p>
            <a:pPr>
              <a:buNone/>
            </a:pPr>
            <a:endParaRPr lang="en-GB" dirty="0"/>
          </a:p>
        </p:txBody>
      </p:sp>
      <p:pic>
        <p:nvPicPr>
          <p:cNvPr id="4" name="Picture 3" descr="SuperStock_1589R-131556.jpg"/>
          <p:cNvPicPr>
            <a:picLocks noChangeAspect="1"/>
          </p:cNvPicPr>
          <p:nvPr/>
        </p:nvPicPr>
        <p:blipFill>
          <a:blip r:embed="rId2" cstate="print"/>
          <a:srcRect l="13714" t="4721" b="7725"/>
          <a:stretch>
            <a:fillRect/>
          </a:stretch>
        </p:blipFill>
        <p:spPr>
          <a:xfrm>
            <a:off x="4343400" y="4267200"/>
            <a:ext cx="3835400" cy="2590800"/>
          </a:xfrm>
          <a:prstGeom prst="rect">
            <a:avLst/>
          </a:prstGeom>
        </p:spPr>
      </p:pic>
      <p:pic>
        <p:nvPicPr>
          <p:cNvPr id="5" name="Picture 4" descr="about-biofeedback-breathing2.jpg"/>
          <p:cNvPicPr>
            <a:picLocks noChangeAspect="1"/>
          </p:cNvPicPr>
          <p:nvPr/>
        </p:nvPicPr>
        <p:blipFill>
          <a:blip r:embed="rId3" cstate="print"/>
          <a:srcRect r="23594"/>
          <a:stretch>
            <a:fillRect/>
          </a:stretch>
        </p:blipFill>
        <p:spPr>
          <a:xfrm>
            <a:off x="1981200" y="4270614"/>
            <a:ext cx="2406423" cy="2587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865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DCC9E3E-E76E-1F47-BBFF-FDB299C42C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Breathing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V.S.</a:t>
            </a:r>
            <a:r>
              <a:rPr kumimoji="1" lang="zh-CN" altLang="en-US" dirty="0"/>
              <a:t> </a:t>
            </a:r>
            <a:r>
              <a:rPr kumimoji="1" lang="en-US" altLang="zh-CN" dirty="0"/>
              <a:t>Respiration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25D342C-1F0D-D445-A3A6-E0076B448D2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altLang="zh-CN" dirty="0"/>
              <a:t>Breathing</a:t>
            </a:r>
          </a:p>
          <a:p>
            <a:r>
              <a:rPr kumimoji="1" lang="en-US" altLang="zh-CN" dirty="0"/>
              <a:t>Muscular</a:t>
            </a:r>
            <a:r>
              <a:rPr kumimoji="1" lang="zh-CN" altLang="en-US" dirty="0"/>
              <a:t> </a:t>
            </a:r>
            <a:r>
              <a:rPr kumimoji="1" lang="en-US" altLang="zh-CN" dirty="0"/>
              <a:t>movements</a:t>
            </a:r>
            <a:r>
              <a:rPr kumimoji="1" lang="zh-CN" altLang="en-US" dirty="0"/>
              <a:t> </a:t>
            </a:r>
            <a:r>
              <a:rPr kumimoji="1" lang="en-US" altLang="zh-CN" dirty="0"/>
              <a:t>which</a:t>
            </a:r>
            <a:r>
              <a:rPr kumimoji="1" lang="zh-CN" altLang="en-US" dirty="0"/>
              <a:t> </a:t>
            </a:r>
            <a:r>
              <a:rPr kumimoji="1" lang="en-US" altLang="zh-CN" dirty="0"/>
              <a:t>keep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b="1" dirty="0"/>
              <a:t>respiratory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surface</a:t>
            </a:r>
            <a:r>
              <a:rPr kumimoji="1" lang="zh-CN" altLang="en-US" dirty="0"/>
              <a:t> </a:t>
            </a:r>
            <a:r>
              <a:rPr kumimoji="1" lang="en-US" altLang="zh-CN" dirty="0"/>
              <a:t>supplied</a:t>
            </a:r>
            <a:r>
              <a:rPr kumimoji="1" lang="zh-CN" altLang="en-US" dirty="0"/>
              <a:t> </a:t>
            </a:r>
            <a:r>
              <a:rPr kumimoji="1" lang="en-US" altLang="zh-CN" dirty="0"/>
              <a:t>with</a:t>
            </a:r>
            <a:r>
              <a:rPr kumimoji="1" lang="zh-CN" altLang="en-US" dirty="0"/>
              <a:t> </a:t>
            </a:r>
            <a:r>
              <a:rPr kumimoji="1" lang="en-US" altLang="zh-CN" dirty="0"/>
              <a:t>oxygen.</a:t>
            </a:r>
          </a:p>
          <a:p>
            <a:r>
              <a:rPr kumimoji="1" lang="en-US" altLang="zh-CN" dirty="0"/>
              <a:t>Q: Across where/ which structure do O</a:t>
            </a:r>
            <a:r>
              <a:rPr kumimoji="1" lang="en-US" altLang="zh-CN" baseline="-25000" dirty="0"/>
              <a:t>2</a:t>
            </a:r>
            <a:r>
              <a:rPr kumimoji="1" lang="en-US" altLang="zh-CN" dirty="0"/>
              <a:t> diffuse into blood?</a:t>
            </a:r>
          </a:p>
          <a:p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humans,</a:t>
            </a:r>
            <a:r>
              <a:rPr lang="zh-CN" altLang="en-US" dirty="0"/>
              <a:t> </a:t>
            </a:r>
            <a:r>
              <a:rPr lang="en-US" altLang="zh-CN" dirty="0"/>
              <a:t>breathing</a:t>
            </a:r>
            <a:r>
              <a:rPr lang="zh-CN" altLang="en-US" dirty="0"/>
              <a:t> </a:t>
            </a:r>
            <a:r>
              <a:rPr lang="en-US" altLang="zh-CN" dirty="0"/>
              <a:t>or</a:t>
            </a:r>
            <a:r>
              <a:rPr lang="zh-CN" altLang="en-US" dirty="0"/>
              <a:t> </a:t>
            </a:r>
            <a:r>
              <a:rPr lang="en-US" altLang="zh-CN" dirty="0"/>
              <a:t>pulmonary </a:t>
            </a:r>
            <a:r>
              <a:rPr lang="en-US" altLang="zh-CN" b="1" dirty="0"/>
              <a:t>ventilation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the movement of air into and out of the lungs.</a:t>
            </a:r>
            <a:endParaRPr kumimoji="1"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5671248-FF08-694B-A15C-1377BB57E45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altLang="zh-CN" dirty="0"/>
              <a:t>(cellular)</a:t>
            </a:r>
            <a:r>
              <a:rPr kumimoji="1" lang="zh-CN" altLang="en-US" dirty="0"/>
              <a:t> </a:t>
            </a:r>
            <a:r>
              <a:rPr kumimoji="1" lang="en-US" altLang="zh-CN" dirty="0"/>
              <a:t>Respiration</a:t>
            </a:r>
          </a:p>
          <a:p>
            <a:r>
              <a:rPr kumimoji="1" lang="en-US" altLang="zh-CN" dirty="0"/>
              <a:t>A</a:t>
            </a:r>
            <a:r>
              <a:rPr kumimoji="1" lang="zh-CN" altLang="en-US" dirty="0"/>
              <a:t> </a:t>
            </a:r>
            <a:r>
              <a:rPr kumimoji="1" lang="en-US" altLang="zh-CN" dirty="0"/>
              <a:t>series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b="1" dirty="0"/>
              <a:t>chemical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reactions</a:t>
            </a:r>
            <a:r>
              <a:rPr kumimoji="1" lang="zh-CN" altLang="en-US" dirty="0"/>
              <a:t> </a:t>
            </a:r>
            <a:r>
              <a:rPr kumimoji="1" lang="en-US" altLang="zh-CN" dirty="0"/>
              <a:t>which</a:t>
            </a:r>
            <a:r>
              <a:rPr kumimoji="1" lang="zh-CN" altLang="en-US" dirty="0"/>
              <a:t> </a:t>
            </a:r>
            <a:r>
              <a:rPr kumimoji="1" lang="en-US" altLang="zh-CN" dirty="0"/>
              <a:t>happens</a:t>
            </a:r>
            <a:r>
              <a:rPr kumimoji="1" lang="zh-CN" altLang="en-US" dirty="0"/>
              <a:t> </a:t>
            </a:r>
            <a:r>
              <a:rPr kumimoji="1" lang="en-US" altLang="zh-CN" dirty="0"/>
              <a:t>in</a:t>
            </a:r>
            <a:r>
              <a:rPr kumimoji="1" lang="zh-CN" altLang="en-US" dirty="0"/>
              <a:t> </a:t>
            </a:r>
            <a:r>
              <a:rPr kumimoji="1" lang="en-US" altLang="zh-CN" dirty="0"/>
              <a:t>all</a:t>
            </a:r>
            <a:r>
              <a:rPr kumimoji="1" lang="zh-CN" altLang="en-US" dirty="0"/>
              <a:t> </a:t>
            </a:r>
            <a:r>
              <a:rPr kumimoji="1" lang="en-US" altLang="zh-CN" dirty="0"/>
              <a:t>living</a:t>
            </a:r>
            <a:r>
              <a:rPr kumimoji="1" lang="zh-CN" altLang="en-US" dirty="0"/>
              <a:t> </a:t>
            </a:r>
            <a:r>
              <a:rPr kumimoji="1" lang="en-US" altLang="zh-CN" b="1" dirty="0"/>
              <a:t>cells</a:t>
            </a:r>
            <a:r>
              <a:rPr kumimoji="1" lang="en-US" altLang="zh-CN" dirty="0"/>
              <a:t>,</a:t>
            </a:r>
            <a:r>
              <a:rPr kumimoji="1" lang="zh-CN" altLang="en-US" dirty="0"/>
              <a:t> </a:t>
            </a:r>
            <a:r>
              <a:rPr kumimoji="1" lang="en-US" altLang="zh-CN" dirty="0"/>
              <a:t>in</a:t>
            </a:r>
            <a:r>
              <a:rPr kumimoji="1" lang="zh-CN" altLang="en-US" dirty="0"/>
              <a:t> </a:t>
            </a:r>
            <a:r>
              <a:rPr kumimoji="1" lang="en-US" altLang="zh-CN" dirty="0"/>
              <a:t>which</a:t>
            </a:r>
            <a:r>
              <a:rPr kumimoji="1" lang="zh-CN" altLang="en-US" dirty="0"/>
              <a:t> </a:t>
            </a:r>
            <a:r>
              <a:rPr kumimoji="1" lang="en-US" altLang="zh-CN" dirty="0"/>
              <a:t>food</a:t>
            </a:r>
            <a:r>
              <a:rPr kumimoji="1" lang="zh-CN" altLang="en-US" dirty="0"/>
              <a:t> </a:t>
            </a:r>
            <a:r>
              <a:rPr kumimoji="1" lang="en-US" altLang="zh-CN" dirty="0"/>
              <a:t>is</a:t>
            </a:r>
            <a:r>
              <a:rPr kumimoji="1" lang="zh-CN" altLang="en-US" dirty="0"/>
              <a:t> </a:t>
            </a:r>
            <a:r>
              <a:rPr kumimoji="1" lang="en-US" altLang="zh-CN" dirty="0"/>
              <a:t>broken</a:t>
            </a:r>
            <a:r>
              <a:rPr kumimoji="1" lang="zh-CN" altLang="en-US" dirty="0"/>
              <a:t> </a:t>
            </a:r>
            <a:r>
              <a:rPr kumimoji="1" lang="en-US" altLang="zh-CN" dirty="0"/>
              <a:t>down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b="1" dirty="0"/>
              <a:t>release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energy</a:t>
            </a:r>
            <a:r>
              <a:rPr kumimoji="1" lang="en-US" altLang="zh-CN" dirty="0"/>
              <a:t>,</a:t>
            </a:r>
            <a:r>
              <a:rPr kumimoji="1" lang="zh-CN" altLang="en-US" dirty="0"/>
              <a:t> </a:t>
            </a:r>
            <a:r>
              <a:rPr kumimoji="1" lang="en-US" altLang="zh-CN" dirty="0"/>
              <a:t>usually</a:t>
            </a:r>
            <a:r>
              <a:rPr kumimoji="1" lang="zh-CN" altLang="en-US" dirty="0"/>
              <a:t> </a:t>
            </a:r>
            <a:r>
              <a:rPr kumimoji="1" lang="en-US" altLang="zh-CN" dirty="0"/>
              <a:t>by</a:t>
            </a:r>
            <a:r>
              <a:rPr kumimoji="1" lang="zh-CN" altLang="en-US" dirty="0"/>
              <a:t> </a:t>
            </a:r>
            <a:r>
              <a:rPr kumimoji="1" lang="en-US" altLang="zh-CN" dirty="0"/>
              <a:t>combining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it</a:t>
            </a:r>
            <a:r>
              <a:rPr kumimoji="1" lang="zh-CN" altLang="en-US" dirty="0"/>
              <a:t> </a:t>
            </a:r>
            <a:r>
              <a:rPr kumimoji="1" lang="en-US" altLang="zh-CN" dirty="0"/>
              <a:t>with</a:t>
            </a:r>
            <a:r>
              <a:rPr kumimoji="1" lang="zh-CN" altLang="en-US" dirty="0"/>
              <a:t> </a:t>
            </a:r>
            <a:r>
              <a:rPr kumimoji="1" lang="en-US" altLang="zh-CN" dirty="0"/>
              <a:t>oxygen.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33963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示&#10;&#10;描述已自动生成">
            <a:extLst>
              <a:ext uri="{FF2B5EF4-FFF2-40B4-BE49-F238E27FC236}">
                <a16:creationId xmlns:a16="http://schemas.microsoft.com/office/drawing/2014/main" id="{8D34CA64-CC59-AD44-B53A-A5E05F6DCE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2566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示&#10;&#10;描述已自动生成">
            <a:extLst>
              <a:ext uri="{FF2B5EF4-FFF2-40B4-BE49-F238E27FC236}">
                <a16:creationId xmlns:a16="http://schemas.microsoft.com/office/drawing/2014/main" id="{77602C49-235C-F94C-8526-4436DE155E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4330"/>
            <a:ext cx="9144000" cy="6149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3135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19200"/>
            <a:ext cx="8229600" cy="198438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Composition of Inspired and </a:t>
            </a:r>
            <a:br>
              <a:rPr lang="en-US" b="1" dirty="0"/>
            </a:br>
            <a:r>
              <a:rPr lang="en-US" b="1" dirty="0"/>
              <a:t>Expired air</a:t>
            </a:r>
            <a:br>
              <a:rPr lang="en-US" dirty="0"/>
            </a:br>
            <a:endParaRPr lang="en-GB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35853315"/>
              </p:ext>
            </p:extLst>
          </p:nvPr>
        </p:nvGraphicFramePr>
        <p:xfrm>
          <a:off x="457200" y="2936383"/>
          <a:ext cx="8229600" cy="2926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43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42240">
                <a:tc>
                  <a:txBody>
                    <a:bodyPr/>
                    <a:lstStyle/>
                    <a:p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Gas		</a:t>
                      </a:r>
                      <a:endParaRPr lang="en-GB" sz="2400" dirty="0"/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Inspired</a:t>
                      </a:r>
                      <a:r>
                        <a:rPr lang="en-US" sz="240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air</a:t>
                      </a:r>
                      <a:endParaRPr lang="en-GB" sz="2400" dirty="0"/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Expired air</a:t>
                      </a:r>
                      <a:endParaRPr lang="en-GB" sz="2400" dirty="0"/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22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Oxygen		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21%   (High)</a:t>
                      </a:r>
                      <a:endParaRPr lang="en-GB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16%  (Low)</a:t>
                      </a:r>
                      <a:endParaRPr lang="en-GB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2240">
                <a:tc>
                  <a:txBody>
                    <a:bodyPr/>
                    <a:lstStyle/>
                    <a:p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Carbon dioxide	</a:t>
                      </a:r>
                      <a:endParaRPr lang="en-GB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0.04%  (Low)</a:t>
                      </a:r>
                      <a:endParaRPr lang="en-GB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4%  (High)</a:t>
                      </a:r>
                      <a:endParaRPr lang="en-GB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22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Water vapour	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variable	</a:t>
                      </a:r>
                      <a:endParaRPr lang="en-GB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high</a:t>
                      </a:r>
                      <a:endParaRPr lang="en-GB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矩形 2">
            <a:extLst>
              <a:ext uri="{FF2B5EF4-FFF2-40B4-BE49-F238E27FC236}">
                <a16:creationId xmlns:a16="http://schemas.microsoft.com/office/drawing/2014/main" id="{A6D09B49-D2C2-684E-9BBE-CC4498435686}"/>
              </a:ext>
            </a:extLst>
          </p:cNvPr>
          <p:cNvSpPr/>
          <p:nvPr/>
        </p:nvSpPr>
        <p:spPr>
          <a:xfrm>
            <a:off x="3206840" y="3480944"/>
            <a:ext cx="5389808" cy="4893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22FBFC8-AECF-4943-8721-672E9AA62724}"/>
              </a:ext>
            </a:extLst>
          </p:cNvPr>
          <p:cNvSpPr/>
          <p:nvPr/>
        </p:nvSpPr>
        <p:spPr>
          <a:xfrm>
            <a:off x="3206840" y="4288665"/>
            <a:ext cx="5389808" cy="515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653615D-C653-014B-8C66-6A4ABCD6CDFB}"/>
              </a:ext>
            </a:extLst>
          </p:cNvPr>
          <p:cNvSpPr/>
          <p:nvPr/>
        </p:nvSpPr>
        <p:spPr>
          <a:xfrm>
            <a:off x="3206840" y="5157775"/>
            <a:ext cx="5389808" cy="4601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23464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edg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edg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edg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Effects of Physical Activity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GB" u="sng" dirty="0"/>
              <a:t>Rate of breathing.</a:t>
            </a:r>
          </a:p>
          <a:p>
            <a:pPr marL="514350" indent="-514350"/>
            <a:r>
              <a:rPr lang="en-US" dirty="0"/>
              <a:t>During exercise muscles work harder, so need </a:t>
            </a:r>
            <a:r>
              <a:rPr lang="en-US" b="1" dirty="0"/>
              <a:t>more oxygen</a:t>
            </a:r>
            <a:r>
              <a:rPr lang="en-US" dirty="0"/>
              <a:t>.  </a:t>
            </a:r>
          </a:p>
          <a:p>
            <a:pPr marL="514350" indent="-514350"/>
            <a:r>
              <a:rPr lang="en-US" b="1" dirty="0"/>
              <a:t>More carbon dioxide </a:t>
            </a:r>
            <a:r>
              <a:rPr lang="en-US" dirty="0"/>
              <a:t>is produced which needs to be removed.  </a:t>
            </a:r>
          </a:p>
          <a:p>
            <a:pPr marL="514350" indent="-514350"/>
            <a:r>
              <a:rPr lang="en-US" dirty="0"/>
              <a:t>Q: How does the brain know the body need to breathe faster and deeper?</a:t>
            </a:r>
          </a:p>
          <a:p>
            <a:pPr marL="514350" indent="-514350"/>
            <a:r>
              <a:rPr lang="en-US" dirty="0"/>
              <a:t>A: The brain senses there is too much CO</a:t>
            </a:r>
            <a:r>
              <a:rPr lang="en-US" baseline="-25000" dirty="0"/>
              <a:t>2</a:t>
            </a:r>
            <a:r>
              <a:rPr lang="en-US" dirty="0"/>
              <a:t> in the blood (low pH) and this automatically causes us to </a:t>
            </a:r>
            <a:r>
              <a:rPr lang="en-US" b="1" dirty="0"/>
              <a:t>breathe faster</a:t>
            </a:r>
            <a:r>
              <a:rPr lang="en-US" dirty="0"/>
              <a:t>.</a:t>
            </a:r>
          </a:p>
          <a:p>
            <a:pPr marL="514350" indent="-51435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95792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Effects of Physical Activity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2"/>
            </a:pPr>
            <a:r>
              <a:rPr lang="en-GB" u="sng" dirty="0"/>
              <a:t>Depth of breathing.</a:t>
            </a:r>
          </a:p>
          <a:p>
            <a:pPr marL="514350" indent="-514350"/>
            <a:r>
              <a:rPr lang="en-US" dirty="0"/>
              <a:t>Fit people tend to breathe </a:t>
            </a:r>
            <a:r>
              <a:rPr lang="en-US" b="1" dirty="0"/>
              <a:t>more deeply </a:t>
            </a:r>
            <a:r>
              <a:rPr lang="en-US" dirty="0"/>
              <a:t>when they exercise, taking in </a:t>
            </a:r>
            <a:r>
              <a:rPr lang="en-US" b="1" dirty="0"/>
              <a:t>more air </a:t>
            </a:r>
            <a:r>
              <a:rPr lang="en-US" dirty="0"/>
              <a:t>each time they breathe.  </a:t>
            </a:r>
          </a:p>
          <a:p>
            <a:pPr marL="514350" indent="-514350"/>
            <a:r>
              <a:rPr lang="en-US" dirty="0"/>
              <a:t>Unfit people tend to breathe more quickly, keeping their breathing more shallow.</a:t>
            </a:r>
          </a:p>
          <a:p>
            <a:pPr marL="514350" indent="-51435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758110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Respiration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42415" y="2133600"/>
            <a:ext cx="6591985" cy="4447504"/>
          </a:xfrm>
        </p:spPr>
        <p:txBody>
          <a:bodyPr>
            <a:normAutofit/>
          </a:bodyPr>
          <a:lstStyle/>
          <a:p>
            <a:r>
              <a:rPr lang="en-GB" dirty="0"/>
              <a:t>Respiration is the chemical reactions that break down nutrient molecules in living cells to release </a:t>
            </a:r>
            <a:r>
              <a:rPr lang="en-GB" b="1" dirty="0"/>
              <a:t>energy</a:t>
            </a:r>
            <a:r>
              <a:rPr lang="en-GB" dirty="0"/>
              <a:t>.</a:t>
            </a:r>
          </a:p>
          <a:p>
            <a:r>
              <a:rPr lang="en-GB" dirty="0"/>
              <a:t>Respiration involves the action of </a:t>
            </a:r>
            <a:r>
              <a:rPr lang="en-GB" b="1" dirty="0"/>
              <a:t>enzymes</a:t>
            </a:r>
            <a:r>
              <a:rPr lang="en-GB" dirty="0"/>
              <a:t> in cells.</a:t>
            </a:r>
          </a:p>
          <a:p>
            <a:r>
              <a:rPr lang="en-GB" dirty="0"/>
              <a:t>Energy is used for many processes in the human body including:</a:t>
            </a:r>
            <a:endParaRPr lang="en-US" altLang="zh-CN" dirty="0"/>
          </a:p>
          <a:p>
            <a:pPr>
              <a:lnSpc>
                <a:spcPct val="90000"/>
              </a:lnSpc>
            </a:pPr>
            <a:r>
              <a:rPr lang="en-GB" altLang="zh-CN" dirty="0"/>
              <a:t>muscle contraction</a:t>
            </a:r>
            <a:endParaRPr lang="en-US" altLang="zh-CN" dirty="0"/>
          </a:p>
          <a:p>
            <a:pPr>
              <a:lnSpc>
                <a:spcPct val="90000"/>
              </a:lnSpc>
            </a:pPr>
            <a:r>
              <a:rPr lang="en-GB" altLang="zh-CN" dirty="0"/>
              <a:t>protein synthesis</a:t>
            </a:r>
            <a:endParaRPr lang="en-US" altLang="zh-CN" dirty="0"/>
          </a:p>
          <a:p>
            <a:pPr>
              <a:lnSpc>
                <a:spcPct val="90000"/>
              </a:lnSpc>
            </a:pPr>
            <a:r>
              <a:rPr lang="en-GB" altLang="zh-CN" dirty="0"/>
              <a:t>cell division</a:t>
            </a:r>
            <a:endParaRPr lang="en-US" altLang="zh-CN" dirty="0"/>
          </a:p>
          <a:p>
            <a:pPr>
              <a:lnSpc>
                <a:spcPct val="90000"/>
              </a:lnSpc>
            </a:pPr>
            <a:r>
              <a:rPr lang="en-GB" altLang="zh-CN" dirty="0"/>
              <a:t>active transport</a:t>
            </a:r>
            <a:endParaRPr lang="en-US" altLang="zh-CN" dirty="0"/>
          </a:p>
          <a:p>
            <a:pPr>
              <a:lnSpc>
                <a:spcPct val="90000"/>
              </a:lnSpc>
            </a:pPr>
            <a:r>
              <a:rPr lang="en-GB" altLang="zh-CN" dirty="0"/>
              <a:t>growth</a:t>
            </a:r>
            <a:endParaRPr lang="en-US" altLang="zh-CN" dirty="0"/>
          </a:p>
          <a:p>
            <a:pPr>
              <a:lnSpc>
                <a:spcPct val="90000"/>
              </a:lnSpc>
            </a:pPr>
            <a:r>
              <a:rPr lang="en-GB" altLang="zh-CN" dirty="0"/>
              <a:t>transmission of nerve impulses</a:t>
            </a:r>
            <a:endParaRPr lang="en-US" altLang="zh-CN" dirty="0"/>
          </a:p>
          <a:p>
            <a:pPr>
              <a:lnSpc>
                <a:spcPct val="90000"/>
              </a:lnSpc>
            </a:pPr>
            <a:r>
              <a:rPr lang="en-GB" altLang="zh-CN" dirty="0"/>
              <a:t>the maintenance of a constant body temperature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861702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Respiration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spcBef>
                <a:spcPts val="2000"/>
              </a:spcBef>
            </a:pPr>
            <a:r>
              <a:rPr lang="en-GB" sz="2000" dirty="0"/>
              <a:t>There are two main types of respiration:</a:t>
            </a:r>
            <a:endParaRPr lang="en-US" altLang="zh-CN" sz="2000" dirty="0"/>
          </a:p>
          <a:p>
            <a:pPr>
              <a:spcBef>
                <a:spcPts val="2000"/>
              </a:spcBef>
            </a:pPr>
            <a:r>
              <a:rPr lang="en-GB" sz="2000" b="1" dirty="0"/>
              <a:t>Aerobic respiration</a:t>
            </a:r>
            <a:r>
              <a:rPr lang="en-GB" sz="2000" dirty="0"/>
              <a:t> – the chemical reactions in cells that </a:t>
            </a:r>
            <a:r>
              <a:rPr lang="en-GB" sz="2000" b="1" dirty="0"/>
              <a:t>use oxygen</a:t>
            </a:r>
            <a:r>
              <a:rPr lang="en-GB" sz="2000" dirty="0"/>
              <a:t> to break down nutrient molecules to release energy</a:t>
            </a:r>
            <a:endParaRPr lang="en-US" altLang="zh-CN" sz="2000" dirty="0"/>
          </a:p>
          <a:p>
            <a:pPr>
              <a:spcBef>
                <a:spcPts val="2000"/>
              </a:spcBef>
            </a:pPr>
            <a:r>
              <a:rPr lang="en-GB" sz="2000" b="1" dirty="0"/>
              <a:t>Anaerobic respiration</a:t>
            </a:r>
            <a:r>
              <a:rPr lang="en-GB" sz="2000" dirty="0"/>
              <a:t> – the chemical reactions in cells that break down nutrient molecules to release energy </a:t>
            </a:r>
            <a:r>
              <a:rPr lang="en-GB" sz="2000" b="1" dirty="0"/>
              <a:t>without using oxygen</a:t>
            </a:r>
            <a:r>
              <a:rPr lang="en-GB" sz="2000" dirty="0"/>
              <a:t>.</a:t>
            </a:r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2001720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Aerobic Respiration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95440" y="2146478"/>
            <a:ext cx="7098554" cy="4524777"/>
          </a:xfrm>
        </p:spPr>
        <p:txBody>
          <a:bodyPr>
            <a:noAutofit/>
          </a:bodyPr>
          <a:lstStyle/>
          <a:p>
            <a:pPr>
              <a:spcBef>
                <a:spcPts val="2000"/>
              </a:spcBef>
            </a:pPr>
            <a:r>
              <a:rPr lang="en-GB" sz="2000" dirty="0"/>
              <a:t>This is the release of a relatively </a:t>
            </a:r>
            <a:r>
              <a:rPr lang="en-GB" sz="2000" b="1" dirty="0"/>
              <a:t>large amount of energy</a:t>
            </a:r>
            <a:r>
              <a:rPr lang="en-GB" sz="2000" dirty="0"/>
              <a:t> in cells by the breakdown of food substances in the presence of </a:t>
            </a:r>
            <a:r>
              <a:rPr lang="en-GB" sz="2000" b="1" dirty="0"/>
              <a:t>oxygen</a:t>
            </a:r>
            <a:r>
              <a:rPr lang="en-GB" sz="2000" dirty="0"/>
              <a:t>.</a:t>
            </a:r>
            <a:endParaRPr lang="en-US" altLang="zh-CN" sz="2000" dirty="0"/>
          </a:p>
          <a:p>
            <a:pPr>
              <a:spcBef>
                <a:spcPts val="2000"/>
              </a:spcBef>
            </a:pPr>
            <a:r>
              <a:rPr lang="en-GB" sz="2000" dirty="0"/>
              <a:t>Takes place in most living organisms.</a:t>
            </a:r>
            <a:endParaRPr lang="en-US" altLang="zh-CN" sz="2000" dirty="0"/>
          </a:p>
          <a:p>
            <a:pPr>
              <a:spcBef>
                <a:spcPts val="2000"/>
              </a:spcBef>
            </a:pPr>
            <a:r>
              <a:rPr lang="en-US" altLang="zh-CN" sz="2000" dirty="0"/>
              <a:t>Word</a:t>
            </a:r>
            <a:r>
              <a:rPr lang="zh-CN" altLang="en-US" sz="2000" dirty="0"/>
              <a:t> </a:t>
            </a:r>
            <a:r>
              <a:rPr lang="en-US" altLang="zh-CN" sz="2000" dirty="0"/>
              <a:t>equation:</a:t>
            </a:r>
          </a:p>
          <a:p>
            <a:pPr>
              <a:spcBef>
                <a:spcPts val="2000"/>
              </a:spcBef>
            </a:pPr>
            <a:r>
              <a:rPr lang="en-GB" sz="2000" dirty="0"/>
              <a:t>Glucose + Oxygen → Carbon</a:t>
            </a:r>
            <a:r>
              <a:rPr lang="zh-CN" altLang="en-US" sz="2000" dirty="0"/>
              <a:t> </a:t>
            </a:r>
            <a:r>
              <a:rPr lang="en-GB" altLang="zh-CN" sz="2000" dirty="0"/>
              <a:t>Dioxide</a:t>
            </a:r>
            <a:r>
              <a:rPr lang="en-GB" sz="2000" dirty="0"/>
              <a:t> + Water </a:t>
            </a:r>
            <a:r>
              <a:rPr lang="en-US" altLang="zh-CN" sz="2000" dirty="0"/>
              <a:t>(</a:t>
            </a:r>
            <a:r>
              <a:rPr lang="en-GB" sz="2000" dirty="0"/>
              <a:t>+ </a:t>
            </a:r>
            <a:r>
              <a:rPr lang="en-GB" sz="2000" dirty="0">
                <a:solidFill>
                  <a:srgbClr val="FF0000"/>
                </a:solidFill>
              </a:rPr>
              <a:t>Energy</a:t>
            </a:r>
            <a:r>
              <a:rPr lang="en-US" altLang="zh-CN" sz="2000" dirty="0">
                <a:solidFill>
                  <a:schemeClr val="tx1"/>
                </a:solidFill>
              </a:rPr>
              <a:t>)</a:t>
            </a:r>
            <a:r>
              <a:rPr lang="en-GB" sz="2000" dirty="0"/>
              <a:t>	</a:t>
            </a:r>
            <a:endParaRPr lang="en-US" sz="2000" b="1" dirty="0"/>
          </a:p>
          <a:p>
            <a:pPr>
              <a:spcBef>
                <a:spcPts val="2000"/>
              </a:spcBef>
            </a:pPr>
            <a:r>
              <a:rPr lang="en-US" altLang="zh-CN" sz="2000" dirty="0"/>
              <a:t>Balanced</a:t>
            </a:r>
            <a:r>
              <a:rPr lang="zh-CN" altLang="en-US" sz="2000" dirty="0"/>
              <a:t> </a:t>
            </a:r>
            <a:r>
              <a:rPr lang="en-US" altLang="zh-CN" sz="2000" dirty="0"/>
              <a:t>equation:</a:t>
            </a:r>
          </a:p>
          <a:p>
            <a:pPr>
              <a:spcBef>
                <a:spcPts val="2000"/>
              </a:spcBef>
            </a:pPr>
            <a:r>
              <a:rPr lang="en-GB" sz="2000" dirty="0"/>
              <a:t>C</a:t>
            </a:r>
            <a:r>
              <a:rPr lang="en-GB" sz="2000" baseline="-25000" dirty="0"/>
              <a:t>6</a:t>
            </a:r>
            <a:r>
              <a:rPr lang="en-GB" sz="2000" dirty="0"/>
              <a:t>H</a:t>
            </a:r>
            <a:r>
              <a:rPr lang="en-GB" sz="2000" baseline="-25000" dirty="0"/>
              <a:t>12</a:t>
            </a:r>
            <a:r>
              <a:rPr lang="en-GB" sz="2000" dirty="0"/>
              <a:t>O</a:t>
            </a:r>
            <a:r>
              <a:rPr lang="en-GB" sz="2000" baseline="-25000" dirty="0"/>
              <a:t>6</a:t>
            </a:r>
            <a:r>
              <a:rPr lang="en-GB" sz="2000" dirty="0"/>
              <a:t> + 6O</a:t>
            </a:r>
            <a:r>
              <a:rPr lang="en-GB" sz="2000" baseline="-25000" dirty="0"/>
              <a:t>2 </a:t>
            </a:r>
            <a:r>
              <a:rPr lang="en-GB" sz="2000" dirty="0"/>
              <a:t>        → 6CO</a:t>
            </a:r>
            <a:r>
              <a:rPr lang="en-GB" sz="2000" baseline="-25000" dirty="0"/>
              <a:t>2</a:t>
            </a:r>
            <a:r>
              <a:rPr lang="en-GB" sz="2000" dirty="0"/>
              <a:t>  + 6H</a:t>
            </a:r>
            <a:r>
              <a:rPr lang="en-GB" sz="2000" baseline="-25000" dirty="0"/>
              <a:t>2</a:t>
            </a:r>
            <a:r>
              <a:rPr lang="en-GB" sz="2000" dirty="0"/>
              <a:t>O   (</a:t>
            </a:r>
            <a:r>
              <a:rPr lang="en-US" altLang="zh-CN" sz="2000" dirty="0"/>
              <a:t>+</a:t>
            </a:r>
            <a:r>
              <a:rPr lang="zh-CN" altLang="en-US" sz="2000" dirty="0"/>
              <a:t> </a:t>
            </a:r>
            <a:r>
              <a:rPr lang="en-US" altLang="zh-CN" sz="2000" dirty="0"/>
              <a:t>36</a:t>
            </a:r>
            <a:r>
              <a:rPr lang="en-US" altLang="zh-CN" sz="2000" dirty="0">
                <a:solidFill>
                  <a:srgbClr val="FF0000"/>
                </a:solidFill>
              </a:rPr>
              <a:t>ATP</a:t>
            </a:r>
            <a:r>
              <a:rPr lang="en-GB" sz="2000" dirty="0"/>
              <a:t>)</a:t>
            </a:r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3866388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Anaerobic Respiration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5215" y="2096530"/>
            <a:ext cx="6591985" cy="3777622"/>
          </a:xfrm>
        </p:spPr>
        <p:txBody>
          <a:bodyPr>
            <a:normAutofit/>
          </a:bodyPr>
          <a:lstStyle/>
          <a:p>
            <a:pPr>
              <a:spcBef>
                <a:spcPts val="2000"/>
              </a:spcBef>
            </a:pPr>
            <a:r>
              <a:rPr lang="en-GB" sz="2000" dirty="0"/>
              <a:t>This is the release of a </a:t>
            </a:r>
            <a:r>
              <a:rPr lang="en-GB" sz="2000" b="1" dirty="0"/>
              <a:t>relatively small amount of energy</a:t>
            </a:r>
            <a:r>
              <a:rPr lang="en-GB" sz="2000" dirty="0"/>
              <a:t> by the breakdown of food substances in the </a:t>
            </a:r>
            <a:r>
              <a:rPr lang="en-GB" sz="2000" b="1" dirty="0"/>
              <a:t>absence of oxygen</a:t>
            </a:r>
            <a:r>
              <a:rPr lang="en-GB" sz="2000" dirty="0"/>
              <a:t>.</a:t>
            </a:r>
            <a:endParaRPr lang="en-US" altLang="zh-CN" sz="2000" dirty="0"/>
          </a:p>
          <a:p>
            <a:pPr>
              <a:spcBef>
                <a:spcPts val="2000"/>
              </a:spcBef>
            </a:pPr>
            <a:r>
              <a:rPr lang="en-GB" sz="2000" dirty="0"/>
              <a:t>There are two types of anaerobic respiration</a:t>
            </a:r>
            <a:r>
              <a:rPr lang="zh-CN" altLang="en-US" sz="2000" dirty="0"/>
              <a:t> </a:t>
            </a:r>
            <a:r>
              <a:rPr lang="en-US" altLang="zh-CN" sz="2000" dirty="0"/>
              <a:t>which</a:t>
            </a:r>
            <a:r>
              <a:rPr lang="zh-CN" altLang="en-US" sz="2000" dirty="0"/>
              <a:t> </a:t>
            </a:r>
            <a:r>
              <a:rPr lang="en-US" altLang="zh-CN" sz="2000" dirty="0"/>
              <a:t>produce</a:t>
            </a:r>
            <a:r>
              <a:rPr lang="zh-CN" altLang="en-US" sz="2000" dirty="0"/>
              <a:t> </a:t>
            </a:r>
            <a:r>
              <a:rPr lang="en-US" altLang="zh-CN" sz="2000" b="1" dirty="0"/>
              <a:t>ethanol</a:t>
            </a:r>
            <a:r>
              <a:rPr lang="zh-CN" altLang="en-US" sz="2000" dirty="0"/>
              <a:t> </a:t>
            </a:r>
            <a:r>
              <a:rPr lang="en-US" altLang="zh-CN" sz="2000" dirty="0"/>
              <a:t>and</a:t>
            </a:r>
            <a:r>
              <a:rPr lang="zh-CN" altLang="en-US" sz="2000" dirty="0"/>
              <a:t> </a:t>
            </a:r>
            <a:r>
              <a:rPr lang="en-US" altLang="zh-CN" sz="2000" b="1" dirty="0"/>
              <a:t>lactic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acid</a:t>
            </a:r>
            <a:r>
              <a:rPr lang="zh-CN" altLang="en-US" sz="2000" b="1" dirty="0"/>
              <a:t> </a:t>
            </a:r>
            <a:r>
              <a:rPr lang="en-US" altLang="zh-CN" sz="2000" dirty="0"/>
              <a:t>respectively</a:t>
            </a:r>
          </a:p>
          <a:p>
            <a:pPr>
              <a:spcBef>
                <a:spcPts val="2000"/>
              </a:spcBef>
            </a:pPr>
            <a:r>
              <a:rPr lang="en-US" altLang="zh-CN" sz="2000" dirty="0"/>
              <a:t>This</a:t>
            </a:r>
            <a:r>
              <a:rPr lang="zh-CN" altLang="en-US" sz="2000" dirty="0"/>
              <a:t> </a:t>
            </a:r>
            <a:r>
              <a:rPr lang="en-US" altLang="zh-CN" sz="2000" dirty="0"/>
              <a:t>anaerobic</a:t>
            </a:r>
            <a:r>
              <a:rPr lang="zh-CN" altLang="en-US" sz="2000" dirty="0"/>
              <a:t> </a:t>
            </a:r>
            <a:r>
              <a:rPr lang="en-US" altLang="zh-CN" sz="2000" dirty="0"/>
              <a:t>process</a:t>
            </a:r>
            <a:r>
              <a:rPr lang="zh-CN" altLang="en-US" sz="2000" dirty="0"/>
              <a:t> </a:t>
            </a:r>
            <a:r>
              <a:rPr lang="en-US" altLang="zh-CN" sz="2000" dirty="0"/>
              <a:t>is</a:t>
            </a:r>
            <a:r>
              <a:rPr lang="zh-CN" altLang="en-US" sz="2000" dirty="0"/>
              <a:t> </a:t>
            </a:r>
            <a:r>
              <a:rPr lang="en-US" altLang="zh-CN" sz="2000" dirty="0"/>
              <a:t>also</a:t>
            </a:r>
            <a:r>
              <a:rPr lang="zh-CN" altLang="en-US" sz="2000" dirty="0"/>
              <a:t> </a:t>
            </a:r>
            <a:r>
              <a:rPr lang="en-US" altLang="zh-CN" sz="2000" dirty="0"/>
              <a:t>called</a:t>
            </a:r>
            <a:r>
              <a:rPr lang="zh-CN" altLang="en-US" sz="2000" dirty="0"/>
              <a:t> </a:t>
            </a:r>
            <a:r>
              <a:rPr lang="en-US" altLang="zh-CN" sz="2000" dirty="0"/>
              <a:t>fermentation,</a:t>
            </a:r>
            <a:r>
              <a:rPr lang="zh-CN" altLang="en-US" sz="2000" dirty="0"/>
              <a:t> </a:t>
            </a:r>
            <a:r>
              <a:rPr lang="en-US" altLang="zh-CN" sz="2000" dirty="0"/>
              <a:t>an anaerobic pathway for breaking down glucose</a:t>
            </a:r>
          </a:p>
        </p:txBody>
      </p:sp>
    </p:spTree>
    <p:extLst>
      <p:ext uri="{BB962C8B-B14F-4D97-AF65-F5344CB8AC3E}">
        <p14:creationId xmlns:p14="http://schemas.microsoft.com/office/powerpoint/2010/main" val="4233962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Anaerobic Respiration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1157" y="1845076"/>
            <a:ext cx="6591985" cy="1755820"/>
          </a:xfrm>
        </p:spPr>
        <p:txBody>
          <a:bodyPr>
            <a:normAutofit/>
          </a:bodyPr>
          <a:lstStyle/>
          <a:p>
            <a:pPr marL="0" indent="0">
              <a:spcBef>
                <a:spcPts val="2000"/>
              </a:spcBef>
              <a:buClr>
                <a:schemeClr val="tx1"/>
              </a:buClr>
              <a:buNone/>
            </a:pPr>
            <a:r>
              <a:rPr lang="en-US" altLang="zh-CN" sz="2000" dirty="0"/>
              <a:t>1.</a:t>
            </a:r>
            <a:r>
              <a:rPr lang="zh-CN" altLang="en-US" sz="2000" dirty="0"/>
              <a:t> </a:t>
            </a:r>
            <a:r>
              <a:rPr lang="en-GB" sz="2000" dirty="0"/>
              <a:t>In </a:t>
            </a:r>
            <a:r>
              <a:rPr lang="en-GB" sz="2000" b="1" dirty="0"/>
              <a:t>yeast</a:t>
            </a:r>
            <a:r>
              <a:rPr lang="en-GB" sz="2000" dirty="0"/>
              <a:t> </a:t>
            </a:r>
            <a:r>
              <a:rPr lang="en-US" altLang="zh-CN" sz="2000" dirty="0"/>
              <a:t>and</a:t>
            </a:r>
            <a:r>
              <a:rPr lang="zh-CN" altLang="en-US" sz="2000" dirty="0"/>
              <a:t> </a:t>
            </a:r>
            <a:r>
              <a:rPr lang="en-US" altLang="zh-CN" sz="2000" dirty="0"/>
              <a:t>plants</a:t>
            </a:r>
            <a:endParaRPr lang="en-GB" altLang="zh-CN" sz="2000" dirty="0"/>
          </a:p>
          <a:p>
            <a:pPr>
              <a:spcBef>
                <a:spcPts val="2000"/>
              </a:spcBef>
            </a:pPr>
            <a:r>
              <a:rPr lang="en-GB" altLang="zh-CN" sz="2000" dirty="0"/>
              <a:t>glucose → </a:t>
            </a:r>
            <a:r>
              <a:rPr lang="en-GB" altLang="zh-CN" sz="2000" b="1" dirty="0"/>
              <a:t>ethanol</a:t>
            </a:r>
            <a:r>
              <a:rPr lang="en-GB" altLang="zh-CN" sz="2000" dirty="0"/>
              <a:t> + carbon dioxide </a:t>
            </a:r>
            <a:r>
              <a:rPr lang="en-US" altLang="zh-CN" sz="2000" dirty="0"/>
              <a:t>(</a:t>
            </a:r>
            <a:r>
              <a:rPr lang="en-GB" altLang="zh-CN" sz="2000" dirty="0"/>
              <a:t>+ energy</a:t>
            </a:r>
            <a:r>
              <a:rPr lang="en-US" altLang="zh-CN" sz="2000" dirty="0"/>
              <a:t>)</a:t>
            </a:r>
            <a:endParaRPr lang="en-GB" altLang="zh-CN" sz="2000" dirty="0"/>
          </a:p>
          <a:p>
            <a:pPr>
              <a:spcBef>
                <a:spcPts val="2000"/>
              </a:spcBef>
            </a:pPr>
            <a:r>
              <a:rPr lang="en-GB" sz="2000" dirty="0"/>
              <a:t>C</a:t>
            </a:r>
            <a:r>
              <a:rPr lang="en-GB" sz="2000" baseline="-25000" dirty="0"/>
              <a:t>6</a:t>
            </a:r>
            <a:r>
              <a:rPr lang="en-GB" sz="2000" dirty="0"/>
              <a:t>H</a:t>
            </a:r>
            <a:r>
              <a:rPr lang="en-GB" sz="2000" baseline="-25000" dirty="0"/>
              <a:t>12</a:t>
            </a:r>
            <a:r>
              <a:rPr lang="en-GB" sz="2000" dirty="0"/>
              <a:t>O</a:t>
            </a:r>
            <a:r>
              <a:rPr lang="en-GB" sz="2000" baseline="-25000" dirty="0"/>
              <a:t>6</a:t>
            </a:r>
            <a:r>
              <a:rPr lang="en-GB" sz="2000" dirty="0"/>
              <a:t>  → 2</a:t>
            </a:r>
            <a:r>
              <a:rPr lang="en-GB" sz="2000" b="1" dirty="0"/>
              <a:t>C</a:t>
            </a:r>
            <a:r>
              <a:rPr lang="en-GB" sz="2000" b="1" baseline="-25000" dirty="0"/>
              <a:t>2</a:t>
            </a:r>
            <a:r>
              <a:rPr lang="en-GB" sz="2000" b="1" dirty="0"/>
              <a:t>H</a:t>
            </a:r>
            <a:r>
              <a:rPr lang="en-GB" sz="2000" b="1" baseline="-25000" dirty="0"/>
              <a:t>5</a:t>
            </a:r>
            <a:r>
              <a:rPr lang="en-GB" sz="2000" b="1" dirty="0"/>
              <a:t>OH</a:t>
            </a:r>
            <a:r>
              <a:rPr lang="en-GB" sz="2000" dirty="0"/>
              <a:t> + 2CO</a:t>
            </a:r>
            <a:r>
              <a:rPr lang="en-GB" sz="2000" baseline="-25000" dirty="0"/>
              <a:t>2</a:t>
            </a:r>
            <a:r>
              <a:rPr lang="en-GB" sz="2000" dirty="0"/>
              <a:t>       (</a:t>
            </a:r>
            <a:r>
              <a:rPr lang="en-US" altLang="zh-CN" sz="2000" dirty="0"/>
              <a:t>2</a:t>
            </a:r>
            <a:r>
              <a:rPr lang="zh-CN" altLang="en-US" sz="2000" dirty="0"/>
              <a:t> </a:t>
            </a:r>
            <a:r>
              <a:rPr lang="en-US" altLang="zh-CN" sz="2000" dirty="0"/>
              <a:t>ATP</a:t>
            </a:r>
            <a:r>
              <a:rPr lang="en-GB" sz="2000" dirty="0"/>
              <a:t>)</a:t>
            </a:r>
            <a:endParaRPr lang="en-US" altLang="zh-CN" sz="2000" dirty="0"/>
          </a:p>
          <a:p>
            <a:endParaRPr lang="zh-CN" altLang="en-US" dirty="0"/>
          </a:p>
        </p:txBody>
      </p:sp>
      <p:pic>
        <p:nvPicPr>
          <p:cNvPr id="4" name="Picture 3" descr="Brewers-yeast-007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9652" y="4343400"/>
            <a:ext cx="29210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3" descr="oktoberfest_2550339b.jpg">
            <a:extLst>
              <a:ext uri="{FF2B5EF4-FFF2-40B4-BE49-F238E27FC236}">
                <a16:creationId xmlns:a16="http://schemas.microsoft.com/office/drawing/2014/main" id="{8435C15B-5A61-9A40-AA99-731F0641D9C9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76343" y="5248677"/>
            <a:ext cx="2502469" cy="1562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 descr="Glasses of wine.jpg">
            <a:extLst>
              <a:ext uri="{FF2B5EF4-FFF2-40B4-BE49-F238E27FC236}">
                <a16:creationId xmlns:a16="http://schemas.microsoft.com/office/drawing/2014/main" id="{632A309E-5275-054F-8A90-CC2413434C2E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014568" y="5196187"/>
            <a:ext cx="919808" cy="16136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3" descr="bread 1.jpg">
            <a:extLst>
              <a:ext uri="{FF2B5EF4-FFF2-40B4-BE49-F238E27FC236}">
                <a16:creationId xmlns:a16="http://schemas.microsoft.com/office/drawing/2014/main" id="{A1470BE1-2D0D-474A-8AFF-84E9CB0CC4DA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283935" y="3421397"/>
            <a:ext cx="2032000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9" name="直线箭头连接符 8">
            <a:extLst>
              <a:ext uri="{FF2B5EF4-FFF2-40B4-BE49-F238E27FC236}">
                <a16:creationId xmlns:a16="http://schemas.microsoft.com/office/drawing/2014/main" id="{06F27CF1-F9E5-364F-94D0-50C58FB87452}"/>
              </a:ext>
            </a:extLst>
          </p:cNvPr>
          <p:cNvCxnSpPr>
            <a:cxnSpLocks/>
          </p:cNvCxnSpPr>
          <p:nvPr/>
        </p:nvCxnSpPr>
        <p:spPr>
          <a:xfrm flipV="1">
            <a:off x="3065172" y="4343400"/>
            <a:ext cx="1058771" cy="6019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线箭头连接符 10">
            <a:extLst>
              <a:ext uri="{FF2B5EF4-FFF2-40B4-BE49-F238E27FC236}">
                <a16:creationId xmlns:a16="http://schemas.microsoft.com/office/drawing/2014/main" id="{41048D43-7251-B848-967E-35B23D7D153E}"/>
              </a:ext>
            </a:extLst>
          </p:cNvPr>
          <p:cNvCxnSpPr>
            <a:cxnSpLocks/>
          </p:cNvCxnSpPr>
          <p:nvPr/>
        </p:nvCxnSpPr>
        <p:spPr>
          <a:xfrm>
            <a:off x="3065172" y="5196187"/>
            <a:ext cx="1058771" cy="5173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6280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4EA26DDA-EC6D-DC4F-A6A3-4C13540AFD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6000" y="0"/>
            <a:ext cx="5588000" cy="68580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673BEFF0-B5F1-3746-B452-9168174EE5C5}"/>
              </a:ext>
            </a:extLst>
          </p:cNvPr>
          <p:cNvSpPr txBox="1"/>
          <p:nvPr/>
        </p:nvSpPr>
        <p:spPr>
          <a:xfrm>
            <a:off x="1117600" y="2136338"/>
            <a:ext cx="24384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Identify:</a:t>
            </a:r>
          </a:p>
          <a:p>
            <a:r>
              <a:rPr kumimoji="1" lang="en-US" altLang="zh-CN" dirty="0"/>
              <a:t>Nose, nasal cavity</a:t>
            </a:r>
          </a:p>
          <a:p>
            <a:r>
              <a:rPr kumimoji="1" lang="en-US" altLang="zh-CN" dirty="0"/>
              <a:t>Mouth, tongue, teeth</a:t>
            </a:r>
          </a:p>
          <a:p>
            <a:r>
              <a:rPr kumimoji="1" lang="en-US" altLang="zh-CN" dirty="0"/>
              <a:t>Esophagus</a:t>
            </a:r>
          </a:p>
          <a:p>
            <a:r>
              <a:rPr kumimoji="1" lang="en-US" altLang="zh-CN" dirty="0"/>
              <a:t>Epiglottis</a:t>
            </a:r>
          </a:p>
          <a:p>
            <a:r>
              <a:rPr kumimoji="1" lang="en-US" altLang="zh-CN" dirty="0"/>
              <a:t>Vocal cords</a:t>
            </a:r>
          </a:p>
          <a:p>
            <a:r>
              <a:rPr kumimoji="1" lang="en-US" altLang="zh-CN" dirty="0"/>
              <a:t>(Trachea)</a:t>
            </a:r>
          </a:p>
          <a:p>
            <a:r>
              <a:rPr kumimoji="1" lang="en-US" altLang="zh-CN" dirty="0"/>
              <a:t>esophagus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8E0A127-1210-B942-9BBB-86310A4883A8}"/>
              </a:ext>
            </a:extLst>
          </p:cNvPr>
          <p:cNvSpPr txBox="1"/>
          <p:nvPr/>
        </p:nvSpPr>
        <p:spPr>
          <a:xfrm>
            <a:off x="1117600" y="5103674"/>
            <a:ext cx="241910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Larynx: also called vocal box, contains vocal cords, sit on top of trachea.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Function?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475577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Anaerobic Respiration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9172" y="1957511"/>
            <a:ext cx="8229600" cy="1491350"/>
          </a:xfrm>
        </p:spPr>
        <p:txBody>
          <a:bodyPr>
            <a:normAutofit/>
          </a:bodyPr>
          <a:lstStyle/>
          <a:p>
            <a:r>
              <a:rPr lang="en-GB" altLang="zh-CN" sz="2000" dirty="0"/>
              <a:t>Both products of fermentation can be used commercially:</a:t>
            </a:r>
            <a:r>
              <a:rPr lang="en-GB" altLang="zh-CN" sz="2000" b="1" dirty="0"/>
              <a:t> </a:t>
            </a:r>
            <a:endParaRPr lang="en-US" altLang="zh-CN" sz="2000" dirty="0"/>
          </a:p>
          <a:p>
            <a:r>
              <a:rPr lang="en-US" altLang="zh-CN" sz="2000" dirty="0"/>
              <a:t>1)</a:t>
            </a:r>
            <a:r>
              <a:rPr lang="zh-CN" altLang="en-US" sz="2000" b="1" dirty="0"/>
              <a:t> </a:t>
            </a:r>
            <a:r>
              <a:rPr lang="en-GB" altLang="zh-CN" sz="2000" b="1" dirty="0"/>
              <a:t>Ethanol</a:t>
            </a:r>
            <a:r>
              <a:rPr lang="en-GB" altLang="zh-CN" sz="2000" dirty="0"/>
              <a:t> – is useful in the production of </a:t>
            </a:r>
            <a:r>
              <a:rPr lang="en-GB" altLang="zh-CN" sz="2000" b="1" dirty="0"/>
              <a:t>beer</a:t>
            </a:r>
            <a:r>
              <a:rPr lang="en-GB" altLang="zh-CN" sz="2000" dirty="0"/>
              <a:t> and </a:t>
            </a:r>
            <a:r>
              <a:rPr lang="en-GB" altLang="zh-CN" sz="2000" b="1" dirty="0"/>
              <a:t>wine</a:t>
            </a:r>
            <a:r>
              <a:rPr lang="en-GB" altLang="zh-CN" sz="2000" dirty="0"/>
              <a:t>.</a:t>
            </a:r>
            <a:endParaRPr lang="en-GB" sz="2000" b="1" dirty="0"/>
          </a:p>
          <a:p>
            <a:r>
              <a:rPr lang="en-US" altLang="zh-CN" sz="2000" dirty="0"/>
              <a:t>2)</a:t>
            </a:r>
            <a:r>
              <a:rPr lang="zh-CN" altLang="en-US" sz="2000" dirty="0"/>
              <a:t> </a:t>
            </a:r>
            <a:r>
              <a:rPr lang="en-GB" sz="2000" b="1" dirty="0"/>
              <a:t>Carbon dioxide</a:t>
            </a:r>
            <a:r>
              <a:rPr lang="en-GB" sz="2000" dirty="0"/>
              <a:t> – is used in </a:t>
            </a:r>
            <a:r>
              <a:rPr lang="en-GB" sz="2000" b="1" dirty="0"/>
              <a:t>bread making</a:t>
            </a:r>
            <a:r>
              <a:rPr lang="en-GB" sz="2000" dirty="0"/>
              <a:t>.  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24A8A76-F1B0-EE44-9BA5-3B6C953CEB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6219" y="3691971"/>
            <a:ext cx="5731099" cy="2138416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531ACBBA-0885-FD48-88D4-FC566246A3A5}"/>
              </a:ext>
            </a:extLst>
          </p:cNvPr>
          <p:cNvSpPr txBox="1"/>
          <p:nvPr/>
        </p:nvSpPr>
        <p:spPr>
          <a:xfrm>
            <a:off x="1146219" y="5882898"/>
            <a:ext cx="2846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Dough:</a:t>
            </a:r>
            <a:r>
              <a:rPr kumimoji="1" lang="zh-CN" altLang="en-US" dirty="0"/>
              <a:t> </a:t>
            </a:r>
            <a:r>
              <a:rPr kumimoji="1" lang="en-US" altLang="zh-CN" dirty="0"/>
              <a:t>flour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+</a:t>
            </a:r>
            <a:r>
              <a:rPr kumimoji="1" lang="zh-CN" altLang="en-US" dirty="0"/>
              <a:t> </a:t>
            </a:r>
            <a:r>
              <a:rPr kumimoji="1" lang="en-US" altLang="zh-CN" dirty="0"/>
              <a:t>water</a:t>
            </a:r>
            <a:endParaRPr kumimoji="1"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F4AE0C1-80CE-A048-BD77-9B25B4B9D3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5585" y="3691971"/>
            <a:ext cx="2138416" cy="2138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471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Anaerobic Respiration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2000"/>
              </a:spcBef>
              <a:buFont typeface="Arial" charset="0"/>
              <a:buNone/>
            </a:pPr>
            <a:r>
              <a:rPr lang="en-GB" sz="2000" dirty="0"/>
              <a:t>2.	In </a:t>
            </a:r>
            <a:r>
              <a:rPr lang="en-GB" sz="2000" b="1" dirty="0"/>
              <a:t>muscle</a:t>
            </a:r>
            <a:r>
              <a:rPr lang="en-GB" sz="2000" dirty="0"/>
              <a:t> during hard (vigorous</a:t>
            </a:r>
            <a:r>
              <a:rPr lang="en-US" altLang="zh-CN" sz="2000" dirty="0"/>
              <a:t>/</a:t>
            </a:r>
            <a:r>
              <a:rPr lang="zh-CN" altLang="en-US" sz="2000" dirty="0"/>
              <a:t> </a:t>
            </a:r>
            <a:r>
              <a:rPr lang="en-US" altLang="zh-CN" sz="2000" dirty="0"/>
              <a:t>strenuous</a:t>
            </a:r>
            <a:r>
              <a:rPr lang="en-GB" sz="2000" dirty="0"/>
              <a:t>) exercise – when oxygen is in short supply, muscle cells can respire for a short time, producing a </a:t>
            </a:r>
            <a:r>
              <a:rPr lang="en-GB" sz="2000" b="1" dirty="0"/>
              <a:t>small amount of energy</a:t>
            </a:r>
            <a:r>
              <a:rPr lang="en-GB" sz="2000" dirty="0"/>
              <a:t>.</a:t>
            </a:r>
            <a:endParaRPr lang="en-US" altLang="zh-CN" sz="2000" dirty="0"/>
          </a:p>
          <a:p>
            <a:pPr>
              <a:spcBef>
                <a:spcPts val="2000"/>
              </a:spcBef>
            </a:pPr>
            <a:r>
              <a:rPr lang="en-GB" sz="2000" dirty="0"/>
              <a:t>glucose → </a:t>
            </a:r>
            <a:r>
              <a:rPr lang="en-GB" sz="2000" b="1" dirty="0"/>
              <a:t>lactic acid </a:t>
            </a:r>
            <a:r>
              <a:rPr lang="en-GB" sz="2000" dirty="0"/>
              <a:t>+ energy</a:t>
            </a:r>
            <a:endParaRPr lang="en-US" altLang="zh-CN" sz="2000" dirty="0"/>
          </a:p>
          <a:p>
            <a:pPr>
              <a:spcBef>
                <a:spcPts val="2000"/>
              </a:spcBef>
            </a:pPr>
            <a:r>
              <a:rPr lang="en-GB" sz="2000" dirty="0"/>
              <a:t>C</a:t>
            </a:r>
            <a:r>
              <a:rPr lang="en-GB" sz="2000" baseline="-25000" dirty="0"/>
              <a:t>6</a:t>
            </a:r>
            <a:r>
              <a:rPr lang="en-GB" sz="2000" dirty="0"/>
              <a:t>H</a:t>
            </a:r>
            <a:r>
              <a:rPr lang="en-GB" sz="2000" baseline="-25000" dirty="0"/>
              <a:t>12</a:t>
            </a:r>
            <a:r>
              <a:rPr lang="en-GB" sz="2000" dirty="0"/>
              <a:t>O</a:t>
            </a:r>
            <a:r>
              <a:rPr lang="en-GB" sz="2000" baseline="-25000" dirty="0"/>
              <a:t>6</a:t>
            </a:r>
            <a:r>
              <a:rPr lang="en-GB" sz="2000" dirty="0"/>
              <a:t>  → 2</a:t>
            </a:r>
            <a:r>
              <a:rPr lang="en-GB" sz="2000" b="1" dirty="0"/>
              <a:t>C</a:t>
            </a:r>
            <a:r>
              <a:rPr lang="en-GB" sz="2000" b="1" baseline="-25000" dirty="0"/>
              <a:t>3</a:t>
            </a:r>
            <a:r>
              <a:rPr lang="en-GB" sz="2000" b="1" dirty="0"/>
              <a:t>H</a:t>
            </a:r>
            <a:r>
              <a:rPr lang="en-GB" sz="2000" b="1" baseline="-25000" dirty="0"/>
              <a:t>6</a:t>
            </a:r>
            <a:r>
              <a:rPr lang="en-GB" sz="2000" b="1" dirty="0"/>
              <a:t>O</a:t>
            </a:r>
            <a:r>
              <a:rPr lang="en-GB" sz="2000" b="1" baseline="-25000" dirty="0"/>
              <a:t>3</a:t>
            </a:r>
            <a:endParaRPr lang="en-US" altLang="zh-CN" sz="2000" b="1" dirty="0"/>
          </a:p>
        </p:txBody>
      </p:sp>
    </p:spTree>
    <p:extLst>
      <p:ext uri="{BB962C8B-B14F-4D97-AF65-F5344CB8AC3E}">
        <p14:creationId xmlns:p14="http://schemas.microsoft.com/office/powerpoint/2010/main" val="2546112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Anaerobic Respiration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99733" y="1905000"/>
            <a:ext cx="7334667" cy="4714741"/>
          </a:xfrm>
        </p:spPr>
        <p:txBody>
          <a:bodyPr>
            <a:normAutofit/>
          </a:bodyPr>
          <a:lstStyle/>
          <a:p>
            <a:pPr>
              <a:spcBef>
                <a:spcPts val="2000"/>
              </a:spcBef>
            </a:pPr>
            <a:r>
              <a:rPr lang="en-US" altLang="zh-CN" sz="2000" dirty="0"/>
              <a:t>Q:</a:t>
            </a:r>
            <a:r>
              <a:rPr lang="zh-CN" altLang="en-US" sz="2000" dirty="0"/>
              <a:t> </a:t>
            </a:r>
            <a:r>
              <a:rPr lang="en-US" altLang="zh-CN" sz="2000" dirty="0"/>
              <a:t>What</a:t>
            </a:r>
            <a:r>
              <a:rPr lang="zh-CN" altLang="en-US" sz="2000" dirty="0"/>
              <a:t> </a:t>
            </a:r>
            <a:r>
              <a:rPr lang="en-US" altLang="zh-CN" sz="2000" dirty="0"/>
              <a:t>will</a:t>
            </a:r>
            <a:r>
              <a:rPr lang="zh-CN" altLang="en-US" sz="2000" dirty="0"/>
              <a:t> </a:t>
            </a:r>
            <a:r>
              <a:rPr lang="en-US" altLang="zh-CN" sz="2000" dirty="0"/>
              <a:t>happen</a:t>
            </a:r>
            <a:r>
              <a:rPr lang="zh-CN" altLang="en-US" sz="2000" dirty="0"/>
              <a:t> </a:t>
            </a:r>
            <a:r>
              <a:rPr lang="en-US" altLang="zh-CN" sz="2000" dirty="0"/>
              <a:t>to</a:t>
            </a:r>
            <a:r>
              <a:rPr lang="zh-CN" altLang="en-US" sz="2000" dirty="0"/>
              <a:t> </a:t>
            </a:r>
            <a:r>
              <a:rPr lang="en-US" altLang="zh-CN" sz="2000" dirty="0"/>
              <a:t>the</a:t>
            </a:r>
            <a:r>
              <a:rPr lang="zh-CN" altLang="en-US" sz="2000" dirty="0"/>
              <a:t> </a:t>
            </a:r>
            <a:r>
              <a:rPr lang="en-US" altLang="zh-CN" sz="2000" dirty="0"/>
              <a:t>lactic</a:t>
            </a:r>
            <a:r>
              <a:rPr lang="zh-CN" altLang="en-US" sz="2000" dirty="0"/>
              <a:t> </a:t>
            </a:r>
            <a:r>
              <a:rPr lang="en-US" altLang="zh-CN" sz="2000" dirty="0"/>
              <a:t>acid</a:t>
            </a:r>
            <a:r>
              <a:rPr lang="zh-CN" altLang="en-US" sz="2000" dirty="0"/>
              <a:t> </a:t>
            </a:r>
            <a:r>
              <a:rPr lang="en-US" altLang="zh-CN" sz="2000" dirty="0"/>
              <a:t>in</a:t>
            </a:r>
            <a:r>
              <a:rPr lang="zh-CN" altLang="en-US" sz="2000" dirty="0"/>
              <a:t> </a:t>
            </a:r>
            <a:r>
              <a:rPr lang="en-US" altLang="zh-CN" sz="2000" dirty="0"/>
              <a:t>muscle?</a:t>
            </a:r>
            <a:endParaRPr lang="en-GB" sz="2000" dirty="0"/>
          </a:p>
          <a:p>
            <a:pPr>
              <a:spcBef>
                <a:spcPts val="2000"/>
              </a:spcBef>
            </a:pPr>
            <a:r>
              <a:rPr lang="en-GB" sz="2000" dirty="0"/>
              <a:t>Lactic acid is </a:t>
            </a:r>
            <a:r>
              <a:rPr lang="en-GB" sz="2000" b="1" dirty="0"/>
              <a:t>toxic</a:t>
            </a:r>
            <a:r>
              <a:rPr lang="en-GB" sz="2000" dirty="0"/>
              <a:t>, so has to be removed from the body.  </a:t>
            </a:r>
          </a:p>
          <a:p>
            <a:pPr>
              <a:spcBef>
                <a:spcPts val="2000"/>
              </a:spcBef>
            </a:pPr>
            <a:r>
              <a:rPr lang="en-GB" sz="2000" dirty="0"/>
              <a:t>It is broken down by </a:t>
            </a:r>
            <a:r>
              <a:rPr lang="en-US" altLang="zh-CN" sz="2000" b="1" dirty="0"/>
              <a:t>combining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with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O</a:t>
            </a:r>
            <a:r>
              <a:rPr lang="en-US" altLang="zh-CN" sz="2000" b="1" baseline="-25000" dirty="0"/>
              <a:t>2</a:t>
            </a:r>
            <a:r>
              <a:rPr lang="zh-CN" altLang="en-US" sz="2000" dirty="0"/>
              <a:t> </a:t>
            </a:r>
            <a:r>
              <a:rPr lang="en-US" altLang="zh-CN" sz="2000" dirty="0"/>
              <a:t>in</a:t>
            </a:r>
            <a:r>
              <a:rPr lang="zh-CN" altLang="en-US" sz="2000" dirty="0"/>
              <a:t> </a:t>
            </a:r>
            <a:r>
              <a:rPr lang="en-GB" sz="2000" dirty="0"/>
              <a:t>aerobic respiration in the </a:t>
            </a:r>
            <a:r>
              <a:rPr lang="en-GB" sz="2000" b="1" dirty="0"/>
              <a:t>liver</a:t>
            </a:r>
            <a:r>
              <a:rPr lang="en-GB" sz="2000" dirty="0"/>
              <a:t> to form carbon dioxide.</a:t>
            </a:r>
          </a:p>
          <a:p>
            <a:pPr>
              <a:spcBef>
                <a:spcPts val="2000"/>
              </a:spcBef>
            </a:pPr>
            <a:r>
              <a:rPr lang="en-US" altLang="zh-CN" sz="2000" dirty="0"/>
              <a:t>Q:</a:t>
            </a:r>
            <a:r>
              <a:rPr lang="zh-CN" altLang="en-US" sz="2000" dirty="0"/>
              <a:t> </a:t>
            </a:r>
            <a:r>
              <a:rPr lang="en-US" altLang="zh-CN" sz="2000" dirty="0"/>
              <a:t>Why</a:t>
            </a:r>
            <a:r>
              <a:rPr lang="zh-CN" altLang="en-US" sz="2000" dirty="0"/>
              <a:t> </a:t>
            </a:r>
            <a:r>
              <a:rPr lang="en-US" altLang="zh-CN" sz="2000" dirty="0"/>
              <a:t>do</a:t>
            </a:r>
            <a:r>
              <a:rPr lang="zh-CN" altLang="en-US" sz="2000" dirty="0"/>
              <a:t> </a:t>
            </a:r>
            <a:r>
              <a:rPr lang="en-US" altLang="zh-CN" sz="2000" dirty="0"/>
              <a:t>you</a:t>
            </a:r>
            <a:r>
              <a:rPr lang="zh-CN" altLang="en-US" sz="2000" dirty="0"/>
              <a:t> </a:t>
            </a:r>
            <a:r>
              <a:rPr lang="en-US" altLang="zh-CN" sz="2000" dirty="0"/>
              <a:t>continue</a:t>
            </a:r>
            <a:r>
              <a:rPr lang="zh-CN" altLang="en-US" sz="2000" dirty="0"/>
              <a:t> </a:t>
            </a:r>
            <a:r>
              <a:rPr lang="en-US" altLang="zh-CN" sz="2000" dirty="0"/>
              <a:t>to</a:t>
            </a:r>
            <a:r>
              <a:rPr lang="zh-CN" altLang="en-US" sz="2000" dirty="0"/>
              <a:t> </a:t>
            </a:r>
            <a:r>
              <a:rPr lang="en-US" altLang="zh-CN" sz="2000" dirty="0"/>
              <a:t>breathe</a:t>
            </a:r>
            <a:r>
              <a:rPr lang="zh-CN" altLang="en-US" sz="2000" dirty="0"/>
              <a:t> </a:t>
            </a:r>
            <a:r>
              <a:rPr lang="en-US" altLang="zh-CN" sz="2000" dirty="0"/>
              <a:t>fast</a:t>
            </a:r>
            <a:r>
              <a:rPr lang="zh-CN" altLang="en-US" sz="2000" dirty="0"/>
              <a:t> </a:t>
            </a:r>
            <a:r>
              <a:rPr lang="en-US" altLang="zh-CN" sz="2000" dirty="0"/>
              <a:t>and</a:t>
            </a:r>
            <a:r>
              <a:rPr lang="zh-CN" altLang="en-US" sz="2000" dirty="0"/>
              <a:t> </a:t>
            </a:r>
            <a:r>
              <a:rPr lang="en-US" altLang="zh-CN" sz="2000" dirty="0"/>
              <a:t>deep</a:t>
            </a:r>
            <a:r>
              <a:rPr lang="zh-CN" altLang="en-US" sz="2000" dirty="0"/>
              <a:t> </a:t>
            </a:r>
            <a:r>
              <a:rPr lang="en-US" altLang="zh-CN" sz="2000" dirty="0"/>
              <a:t>and</a:t>
            </a:r>
            <a:r>
              <a:rPr lang="zh-CN" altLang="en-US" sz="2000" dirty="0"/>
              <a:t> </a:t>
            </a:r>
            <a:r>
              <a:rPr lang="en-US" altLang="zh-CN" sz="2000" dirty="0"/>
              <a:t>has</a:t>
            </a:r>
            <a:r>
              <a:rPr lang="zh-CN" altLang="en-US" sz="2000" dirty="0"/>
              <a:t> </a:t>
            </a:r>
            <a:r>
              <a:rPr lang="en-US" altLang="zh-CN" sz="2000" dirty="0"/>
              <a:t>a</a:t>
            </a:r>
            <a:r>
              <a:rPr lang="zh-CN" altLang="en-US" sz="2000" dirty="0"/>
              <a:t> </a:t>
            </a:r>
            <a:r>
              <a:rPr lang="en-US" altLang="zh-CN" sz="2000" dirty="0"/>
              <a:t>fast</a:t>
            </a:r>
            <a:r>
              <a:rPr lang="zh-CN" altLang="en-US" sz="2000" dirty="0"/>
              <a:t> </a:t>
            </a:r>
            <a:r>
              <a:rPr lang="en-US" altLang="zh-CN" sz="2000" dirty="0"/>
              <a:t>heartbeat</a:t>
            </a:r>
            <a:r>
              <a:rPr lang="zh-CN" altLang="en-US" sz="2000" dirty="0"/>
              <a:t> </a:t>
            </a:r>
            <a:r>
              <a:rPr lang="en-US" altLang="zh-CN" sz="2000" b="1" dirty="0"/>
              <a:t>after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exercise</a:t>
            </a:r>
            <a:r>
              <a:rPr lang="en-US" altLang="zh-CN" sz="2000" dirty="0"/>
              <a:t>?</a:t>
            </a:r>
          </a:p>
          <a:p>
            <a:pPr>
              <a:spcBef>
                <a:spcPts val="2000"/>
              </a:spcBef>
            </a:pPr>
            <a:r>
              <a:rPr lang="en-US" altLang="zh-CN" sz="2000" dirty="0"/>
              <a:t>O</a:t>
            </a:r>
            <a:r>
              <a:rPr lang="en-US" altLang="zh-CN" sz="2000" baseline="-25000" dirty="0"/>
              <a:t>2</a:t>
            </a:r>
            <a:r>
              <a:rPr lang="zh-CN" altLang="en-US" sz="2000" dirty="0"/>
              <a:t> </a:t>
            </a:r>
            <a:r>
              <a:rPr lang="en-US" altLang="zh-CN" sz="2000" dirty="0"/>
              <a:t>is</a:t>
            </a:r>
            <a:r>
              <a:rPr lang="zh-CN" altLang="en-US" sz="2000" dirty="0"/>
              <a:t> </a:t>
            </a:r>
            <a:r>
              <a:rPr lang="en-US" altLang="zh-CN" sz="2000" dirty="0"/>
              <a:t>used</a:t>
            </a:r>
            <a:r>
              <a:rPr lang="zh-CN" altLang="en-US" sz="2000" dirty="0"/>
              <a:t> </a:t>
            </a:r>
            <a:r>
              <a:rPr lang="en-US" altLang="zh-CN" sz="2000" dirty="0"/>
              <a:t>to</a:t>
            </a:r>
            <a:r>
              <a:rPr lang="zh-CN" altLang="en-US" sz="2000" dirty="0"/>
              <a:t> </a:t>
            </a:r>
            <a:r>
              <a:rPr lang="en-US" altLang="zh-CN" sz="2000" dirty="0"/>
              <a:t>break</a:t>
            </a:r>
            <a:r>
              <a:rPr lang="zh-CN" altLang="en-US" sz="2000" dirty="0"/>
              <a:t> </a:t>
            </a:r>
            <a:r>
              <a:rPr lang="en-US" altLang="zh-CN" sz="2000" dirty="0"/>
              <a:t>down</a:t>
            </a:r>
            <a:r>
              <a:rPr lang="zh-CN" altLang="en-US" sz="2000" dirty="0"/>
              <a:t> </a:t>
            </a:r>
            <a:r>
              <a:rPr lang="en-US" altLang="zh-CN" sz="2000" dirty="0"/>
              <a:t>lactic</a:t>
            </a:r>
            <a:r>
              <a:rPr lang="zh-CN" altLang="en-US" sz="2000" dirty="0"/>
              <a:t> </a:t>
            </a:r>
            <a:r>
              <a:rPr lang="en-US" altLang="zh-CN" sz="2000" dirty="0"/>
              <a:t>acid.</a:t>
            </a:r>
            <a:endParaRPr lang="en-GB" sz="2000" dirty="0"/>
          </a:p>
          <a:p>
            <a:pPr>
              <a:spcBef>
                <a:spcPts val="2000"/>
              </a:spcBef>
            </a:pPr>
            <a:r>
              <a:rPr lang="en-GB" sz="2000" dirty="0"/>
              <a:t>The amount of oxygen needed to break down lactic acid is called the </a:t>
            </a:r>
            <a:r>
              <a:rPr lang="en-GB" sz="2000" b="1" dirty="0"/>
              <a:t>oxygen debt</a:t>
            </a:r>
            <a:r>
              <a:rPr lang="en-GB" sz="2000" dirty="0"/>
              <a:t>.</a:t>
            </a:r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4095636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Anaerobic Respiration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2000"/>
              </a:spcBef>
            </a:pPr>
            <a:r>
              <a:rPr lang="en-GB" sz="2000" dirty="0"/>
              <a:t>After exercise, there is a </a:t>
            </a:r>
            <a:r>
              <a:rPr lang="en-GB" sz="2000" b="1" dirty="0"/>
              <a:t>fast heart rate </a:t>
            </a:r>
            <a:r>
              <a:rPr lang="en-GB" sz="2000" dirty="0"/>
              <a:t>to transport lactic acid in the blood from the muscles to the liver.</a:t>
            </a:r>
          </a:p>
          <a:p>
            <a:pPr>
              <a:spcBef>
                <a:spcPts val="2000"/>
              </a:spcBef>
            </a:pPr>
            <a:r>
              <a:rPr lang="en-GB" sz="2000" dirty="0"/>
              <a:t>Also, there is </a:t>
            </a:r>
            <a:r>
              <a:rPr lang="en-GB" sz="2000" b="1" dirty="0"/>
              <a:t>deep breathing </a:t>
            </a:r>
            <a:r>
              <a:rPr lang="en-GB" sz="2000" dirty="0"/>
              <a:t>to supply more oxygen for the aerobic respiration of lactic acid.</a:t>
            </a:r>
          </a:p>
        </p:txBody>
      </p:sp>
    </p:spTree>
    <p:extLst>
      <p:ext uri="{BB962C8B-B14F-4D97-AF65-F5344CB8AC3E}">
        <p14:creationId xmlns:p14="http://schemas.microsoft.com/office/powerpoint/2010/main" val="3172941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Anaerobic Respiration</a:t>
            </a:r>
          </a:p>
        </p:txBody>
      </p:sp>
      <p:pic>
        <p:nvPicPr>
          <p:cNvPr id="25602" name="Picture 4" descr="oxygen-debt_2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2133599"/>
            <a:ext cx="8908996" cy="4248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6414263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A62BDB-769A-9542-9F9D-76E1215E37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Respirometer</a:t>
            </a:r>
            <a:endParaRPr kumimoji="1"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2B2C4E83-C726-FB48-8894-EFCD721248C2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5239800" y="320416"/>
            <a:ext cx="3722898" cy="3637358"/>
          </a:xfrm>
        </p:spPr>
        <p:txBody>
          <a:bodyPr>
            <a:normAutofit/>
          </a:bodyPr>
          <a:lstStyle/>
          <a:p>
            <a:r>
              <a:rPr kumimoji="1" lang="en-US" altLang="zh-CN" sz="2000" dirty="0"/>
              <a:t>A respirometer is a device used to measure the rate of respiration</a:t>
            </a:r>
            <a:r>
              <a:rPr kumimoji="1" lang="zh-CN" altLang="en-US" sz="2000" dirty="0"/>
              <a:t> </a:t>
            </a:r>
            <a:r>
              <a:rPr lang="en-US" altLang="zh-CN" sz="2000" dirty="0"/>
              <a:t>of a living organism.</a:t>
            </a:r>
          </a:p>
          <a:p>
            <a:r>
              <a:rPr kumimoji="1" lang="en-US" altLang="zh-CN" sz="2000" dirty="0"/>
              <a:t>You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can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use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small,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active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invertebrates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or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germinating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seeds.</a:t>
            </a:r>
          </a:p>
          <a:p>
            <a:r>
              <a:rPr kumimoji="1" lang="en-US" altLang="zh-CN" sz="2000" dirty="0"/>
              <a:t>Usually</a:t>
            </a:r>
            <a:r>
              <a:rPr kumimoji="1" lang="zh-CN" altLang="en-US" sz="2000" dirty="0"/>
              <a:t> </a:t>
            </a:r>
            <a:r>
              <a:rPr lang="en-US" altLang="zh-CN" sz="2000" dirty="0"/>
              <a:t>designed to measure oxygen uptake</a:t>
            </a:r>
            <a:r>
              <a:rPr lang="zh-CN" altLang="en-US" sz="2000" dirty="0"/>
              <a:t> </a:t>
            </a:r>
            <a:r>
              <a:rPr lang="en-US" altLang="zh-CN" sz="2000" dirty="0"/>
              <a:t>while</a:t>
            </a:r>
            <a:r>
              <a:rPr lang="zh-CN" altLang="en-US" sz="2000" dirty="0"/>
              <a:t> </a:t>
            </a:r>
            <a:r>
              <a:rPr lang="en-US" altLang="zh-CN" sz="2000" dirty="0"/>
              <a:t>CO</a:t>
            </a:r>
            <a:r>
              <a:rPr lang="en-US" altLang="zh-CN" sz="2000" baseline="-25000" dirty="0"/>
              <a:t>2</a:t>
            </a:r>
            <a:r>
              <a:rPr lang="zh-CN" altLang="en-US" sz="2000" dirty="0"/>
              <a:t> </a:t>
            </a:r>
            <a:r>
              <a:rPr lang="en-US" altLang="zh-CN" sz="2000" dirty="0"/>
              <a:t>is</a:t>
            </a:r>
            <a:r>
              <a:rPr lang="zh-CN" altLang="en-US" sz="2000" dirty="0"/>
              <a:t> </a:t>
            </a:r>
            <a:r>
              <a:rPr lang="en-US" altLang="zh-CN" sz="2000" dirty="0"/>
              <a:t>absorbed.</a:t>
            </a:r>
            <a:endParaRPr kumimoji="1" lang="zh-CN" altLang="en-US" sz="20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4762EEC-7C84-4645-84B1-56D2714445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037" t="26258" r="21882" b="3428"/>
          <a:stretch/>
        </p:blipFill>
        <p:spPr>
          <a:xfrm>
            <a:off x="5509226" y="3957774"/>
            <a:ext cx="3184045" cy="284205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4043F5B-ECC9-C846-BACF-293B17CA02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811" t="9101"/>
          <a:stretch/>
        </p:blipFill>
        <p:spPr>
          <a:xfrm>
            <a:off x="1237828" y="1735615"/>
            <a:ext cx="3573674" cy="49530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8D35925C-5395-E54D-964D-DB0B47903064}"/>
              </a:ext>
            </a:extLst>
          </p:cNvPr>
          <p:cNvSpPr/>
          <p:nvPr/>
        </p:nvSpPr>
        <p:spPr>
          <a:xfrm>
            <a:off x="2201653" y="3885848"/>
            <a:ext cx="1505374" cy="2379028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99364D6-95A2-C047-A45F-9312C8017381}"/>
              </a:ext>
            </a:extLst>
          </p:cNvPr>
          <p:cNvSpPr txBox="1"/>
          <p:nvPr/>
        </p:nvSpPr>
        <p:spPr>
          <a:xfrm>
            <a:off x="2243375" y="3163856"/>
            <a:ext cx="1758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manometer</a:t>
            </a:r>
            <a:endParaRPr kumimoji="1" lang="zh-CN" altLang="en-US" dirty="0"/>
          </a:p>
        </p:txBody>
      </p:sp>
      <p:cxnSp>
        <p:nvCxnSpPr>
          <p:cNvPr id="10" name="直线箭头连接符 9">
            <a:extLst>
              <a:ext uri="{FF2B5EF4-FFF2-40B4-BE49-F238E27FC236}">
                <a16:creationId xmlns:a16="http://schemas.microsoft.com/office/drawing/2014/main" id="{ACA81F6C-17E0-9848-9E44-802845D71F44}"/>
              </a:ext>
            </a:extLst>
          </p:cNvPr>
          <p:cNvCxnSpPr>
            <a:cxnSpLocks/>
          </p:cNvCxnSpPr>
          <p:nvPr/>
        </p:nvCxnSpPr>
        <p:spPr>
          <a:xfrm flipV="1">
            <a:off x="2973953" y="3500511"/>
            <a:ext cx="0" cy="3533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4300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7" grpId="0" animBg="1"/>
      <p:bldP spid="8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B0234B0-F143-134D-92E7-7560996E7A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0734" y="1437510"/>
            <a:ext cx="7563709" cy="5096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6840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A62BDB-769A-9542-9F9D-76E1215E37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64509AD7-66B9-5A4A-9523-610C88DBDC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05769" y="259492"/>
            <a:ext cx="7635674" cy="6369051"/>
          </a:xfrm>
        </p:spPr>
      </p:pic>
    </p:spTree>
    <p:extLst>
      <p:ext uri="{BB962C8B-B14F-4D97-AF65-F5344CB8AC3E}">
        <p14:creationId xmlns:p14="http://schemas.microsoft.com/office/powerpoint/2010/main" val="283963660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6590162-9ABB-2944-9852-507ED740A9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062" y="0"/>
            <a:ext cx="8637875" cy="685800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8BA3B30F-3758-3D46-A2FF-19948348E5DD}"/>
              </a:ext>
            </a:extLst>
          </p:cNvPr>
          <p:cNvSpPr/>
          <p:nvPr/>
        </p:nvSpPr>
        <p:spPr>
          <a:xfrm>
            <a:off x="253062" y="4201297"/>
            <a:ext cx="1662235" cy="790833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2F8C7E6-F243-614C-84A3-D4510032D674}"/>
              </a:ext>
            </a:extLst>
          </p:cNvPr>
          <p:cNvSpPr/>
          <p:nvPr/>
        </p:nvSpPr>
        <p:spPr>
          <a:xfrm>
            <a:off x="6917473" y="3410464"/>
            <a:ext cx="1077349" cy="358347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22726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22680A-8116-934D-B48E-3529EE215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DDE816A-E112-7442-9A5E-F5BF6FA248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490" y="0"/>
            <a:ext cx="8579019" cy="68580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58FEF4A8-96FA-1245-BB72-55B8F7D0AC18}"/>
              </a:ext>
            </a:extLst>
          </p:cNvPr>
          <p:cNvSpPr/>
          <p:nvPr/>
        </p:nvSpPr>
        <p:spPr>
          <a:xfrm>
            <a:off x="4548851" y="5116010"/>
            <a:ext cx="1134319" cy="324091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996D7B4-D772-7948-99E7-0493420D82CF}"/>
              </a:ext>
            </a:extLst>
          </p:cNvPr>
          <p:cNvSpPr/>
          <p:nvPr/>
        </p:nvSpPr>
        <p:spPr>
          <a:xfrm>
            <a:off x="407044" y="6032339"/>
            <a:ext cx="1134319" cy="324091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7D6B913-B718-1448-B769-32D95BA35C0F}"/>
              </a:ext>
            </a:extLst>
          </p:cNvPr>
          <p:cNvSpPr/>
          <p:nvPr/>
        </p:nvSpPr>
        <p:spPr>
          <a:xfrm>
            <a:off x="407044" y="5368723"/>
            <a:ext cx="1236561" cy="349171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D767346-53AF-B242-BA38-A7D183ABBB09}"/>
              </a:ext>
            </a:extLst>
          </p:cNvPr>
          <p:cNvSpPr/>
          <p:nvPr/>
        </p:nvSpPr>
        <p:spPr>
          <a:xfrm>
            <a:off x="6126867" y="3024368"/>
            <a:ext cx="1269356" cy="1408736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446355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5201" y="624110"/>
            <a:ext cx="6391975" cy="1280890"/>
          </a:xfrm>
        </p:spPr>
        <p:txBody>
          <a:bodyPr/>
          <a:lstStyle/>
          <a:p>
            <a:r>
              <a:rPr lang="en-US" altLang="zh-CN" dirty="0"/>
              <a:t>Respiratory</a:t>
            </a:r>
            <a:r>
              <a:rPr lang="zh-CN" altLang="en-US" dirty="0"/>
              <a:t> </a:t>
            </a:r>
            <a:r>
              <a:rPr lang="en-US" altLang="zh-CN" dirty="0"/>
              <a:t>system/</a:t>
            </a:r>
            <a:r>
              <a:rPr lang="zh-CN" altLang="en-US" dirty="0"/>
              <a:t> </a:t>
            </a:r>
            <a:r>
              <a:rPr lang="en-US" altLang="zh-CN" dirty="0"/>
              <a:t>Breathing</a:t>
            </a:r>
            <a:r>
              <a:rPr lang="zh-CN" altLang="en-US" dirty="0"/>
              <a:t> </a:t>
            </a:r>
            <a:r>
              <a:rPr lang="en-US" altLang="zh-CN" dirty="0"/>
              <a:t>system</a:t>
            </a:r>
            <a:endParaRPr lang="en-US" dirty="0"/>
          </a:p>
        </p:txBody>
      </p:sp>
      <p:pic>
        <p:nvPicPr>
          <p:cNvPr id="4" name="Content Placeholder 3" descr="resp sytem 1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rcRect t="2106" b="9463"/>
          <a:stretch>
            <a:fillRect/>
          </a:stretch>
        </p:blipFill>
        <p:spPr>
          <a:xfrm>
            <a:off x="1214627" y="1905000"/>
            <a:ext cx="5086350" cy="4971414"/>
          </a:xfr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DF74FF1C-5C36-A54E-859E-71FCADF5AC9B}"/>
              </a:ext>
            </a:extLst>
          </p:cNvPr>
          <p:cNvSpPr txBox="1"/>
          <p:nvPr/>
        </p:nvSpPr>
        <p:spPr>
          <a:xfrm>
            <a:off x="6539696" y="3148314"/>
            <a:ext cx="23380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Trachea</a:t>
            </a:r>
          </a:p>
          <a:p>
            <a:r>
              <a:rPr kumimoji="1" lang="en-US" altLang="zh-CN" dirty="0"/>
              <a:t>Bronchus/ bronchi</a:t>
            </a:r>
          </a:p>
          <a:p>
            <a:r>
              <a:rPr kumimoji="1" lang="en-US" altLang="zh-CN" dirty="0"/>
              <a:t>Bronchioles</a:t>
            </a:r>
          </a:p>
          <a:p>
            <a:r>
              <a:rPr kumimoji="1" lang="en-US" altLang="zh-CN" dirty="0"/>
              <a:t>alveoli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548171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Warms, moistens and cleans the air we breathe in.  </a:t>
            </a:r>
          </a:p>
          <a:p>
            <a:r>
              <a:rPr lang="en-US" dirty="0"/>
              <a:t>It produces </a:t>
            </a:r>
            <a:r>
              <a:rPr lang="en-US" b="1" dirty="0"/>
              <a:t>mucus</a:t>
            </a:r>
            <a:r>
              <a:rPr lang="en-US" dirty="0"/>
              <a:t> that protects the lungs from bacteria and harmful substances when we breathe in.</a:t>
            </a:r>
          </a:p>
          <a:p>
            <a:endParaRPr lang="en-US" dirty="0"/>
          </a:p>
        </p:txBody>
      </p:sp>
      <p:pic>
        <p:nvPicPr>
          <p:cNvPr id="4" name="Picture 3" descr="child with runny nose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686300" y="3850171"/>
            <a:ext cx="2543175" cy="1686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103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Throat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2902" y="1905000"/>
            <a:ext cx="3370364" cy="4244051"/>
          </a:xfrm>
        </p:spPr>
        <p:txBody>
          <a:bodyPr/>
          <a:lstStyle/>
          <a:p>
            <a:r>
              <a:rPr lang="en-US" dirty="0"/>
              <a:t>Air enters the windpipe (</a:t>
            </a:r>
            <a:r>
              <a:rPr lang="en-US" b="1" dirty="0"/>
              <a:t>trachea</a:t>
            </a:r>
            <a:r>
              <a:rPr lang="en-US" dirty="0"/>
              <a:t>) through a small hole, the </a:t>
            </a:r>
            <a:r>
              <a:rPr lang="en-US" b="1" dirty="0"/>
              <a:t>glottis</a:t>
            </a:r>
            <a:r>
              <a:rPr lang="en-US" dirty="0"/>
              <a:t>.  </a:t>
            </a:r>
          </a:p>
          <a:p>
            <a:r>
              <a:rPr lang="en-US" dirty="0"/>
              <a:t>The </a:t>
            </a:r>
            <a:r>
              <a:rPr lang="en-US" b="1" dirty="0"/>
              <a:t>epiglottis</a:t>
            </a:r>
            <a:r>
              <a:rPr lang="en-US" dirty="0"/>
              <a:t> is a small, flap that closes over the glottis when we swallow to prevent food from going down the trachea.  </a:t>
            </a:r>
          </a:p>
          <a:p>
            <a:r>
              <a:rPr lang="en-US" dirty="0"/>
              <a:t>The throat contains the voice box (</a:t>
            </a:r>
            <a:r>
              <a:rPr lang="en-US" b="1" dirty="0"/>
              <a:t>larynx</a:t>
            </a:r>
            <a:r>
              <a:rPr lang="en-US" dirty="0"/>
              <a:t>) with the vocal cords that produce sounds.</a:t>
            </a:r>
          </a:p>
          <a:p>
            <a:endParaRPr 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4235031-F127-BC41-95C7-A350FFBD85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2703" y="1050330"/>
            <a:ext cx="4931297" cy="5243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643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Trachea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walls of the trachea are stiffened with </a:t>
            </a:r>
            <a:r>
              <a:rPr lang="en-US" b="1" dirty="0"/>
              <a:t>cartilage</a:t>
            </a:r>
            <a:r>
              <a:rPr lang="en-US" dirty="0"/>
              <a:t> to keep it open all the time</a:t>
            </a:r>
            <a:r>
              <a:rPr lang="zh-CN" altLang="en-US" dirty="0"/>
              <a:t> </a:t>
            </a:r>
            <a:r>
              <a:rPr lang="en-US" altLang="zh-CN" dirty="0"/>
              <a:t>(cartilages</a:t>
            </a:r>
            <a:r>
              <a:rPr lang="zh-CN" altLang="en-US" dirty="0"/>
              <a:t> </a:t>
            </a:r>
            <a:r>
              <a:rPr lang="en-US" altLang="zh-CN" dirty="0"/>
              <a:t>support</a:t>
            </a:r>
            <a:r>
              <a:rPr lang="zh-CN" altLang="en-US" dirty="0"/>
              <a:t> </a:t>
            </a:r>
            <a:r>
              <a:rPr lang="en-US" altLang="zh-CN" dirty="0"/>
              <a:t>trachea)</a:t>
            </a:r>
            <a:r>
              <a:rPr lang="en-US" dirty="0"/>
              <a:t>.  </a:t>
            </a:r>
          </a:p>
          <a:p>
            <a:r>
              <a:rPr lang="en-US" dirty="0"/>
              <a:t>The inner lining of the trachea (as well as the nose and bronchi) contains </a:t>
            </a:r>
            <a:r>
              <a:rPr lang="en-US" b="1" dirty="0"/>
              <a:t>goblet cells</a:t>
            </a:r>
            <a:r>
              <a:rPr lang="en-US" dirty="0"/>
              <a:t> that produce </a:t>
            </a:r>
            <a:r>
              <a:rPr lang="en-US" b="1" dirty="0"/>
              <a:t>mucus</a:t>
            </a:r>
            <a:r>
              <a:rPr lang="en-US" dirty="0"/>
              <a:t>, and other cells that are covered with </a:t>
            </a:r>
            <a:r>
              <a:rPr lang="en-US" b="1" dirty="0"/>
              <a:t>cilia</a:t>
            </a:r>
            <a:r>
              <a:rPr lang="en-US" dirty="0"/>
              <a:t>.</a:t>
            </a:r>
          </a:p>
          <a:p>
            <a:r>
              <a:rPr lang="en-US" altLang="zh-CN" dirty="0"/>
              <a:t>Q:</a:t>
            </a:r>
            <a:r>
              <a:rPr lang="zh-CN" altLang="en-US" dirty="0"/>
              <a:t> </a:t>
            </a:r>
            <a:r>
              <a:rPr lang="en-US" altLang="zh-CN" dirty="0"/>
              <a:t>Why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there</a:t>
            </a:r>
            <a:r>
              <a:rPr lang="zh-CN" altLang="en-US" dirty="0"/>
              <a:t> </a:t>
            </a:r>
            <a:r>
              <a:rPr lang="en-US" altLang="zh-CN" dirty="0"/>
              <a:t>C-shaped</a:t>
            </a:r>
            <a:r>
              <a:rPr lang="zh-CN" altLang="en-US" dirty="0"/>
              <a:t> </a:t>
            </a:r>
            <a:r>
              <a:rPr lang="en-US" altLang="zh-CN" dirty="0"/>
              <a:t>cartilage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walls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trachea?</a:t>
            </a:r>
          </a:p>
          <a:p>
            <a:r>
              <a:rPr lang="en-US" altLang="zh-CN" dirty="0"/>
              <a:t>Hint:</a:t>
            </a:r>
            <a:r>
              <a:rPr lang="zh-CN" altLang="en-US" dirty="0"/>
              <a:t> </a:t>
            </a:r>
            <a:r>
              <a:rPr lang="en-US" altLang="zh-CN" dirty="0"/>
              <a:t>resilient,</a:t>
            </a:r>
            <a:r>
              <a:rPr lang="zh-CN" altLang="en-US" dirty="0"/>
              <a:t> </a:t>
            </a:r>
            <a:r>
              <a:rPr lang="en-US" altLang="zh-CN" dirty="0"/>
              <a:t>has</a:t>
            </a:r>
            <a:r>
              <a:rPr lang="zh-CN" altLang="en-US" dirty="0"/>
              <a:t> </a:t>
            </a:r>
            <a:r>
              <a:rPr lang="en-US" altLang="zh-CN" dirty="0"/>
              <a:t>rigidity,</a:t>
            </a:r>
            <a:r>
              <a:rPr lang="zh-CN" altLang="en-US"/>
              <a:t> </a:t>
            </a:r>
            <a:r>
              <a:rPr lang="en-US" altLang="zh-CN"/>
              <a:t>not</a:t>
            </a:r>
            <a:r>
              <a:rPr lang="zh-CN" altLang="en-US" dirty="0"/>
              <a:t> </a:t>
            </a: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hard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rigid</a:t>
            </a:r>
            <a:r>
              <a:rPr lang="zh-CN" altLang="en-US" dirty="0"/>
              <a:t> </a:t>
            </a: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bone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1004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Trachea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/>
              <a:t>cilia</a:t>
            </a:r>
            <a:r>
              <a:rPr lang="en-US" dirty="0"/>
              <a:t> move mucus containing any trapped dust particles or bacteria upwards towards the glottis where it is swallowed.  </a:t>
            </a:r>
          </a:p>
          <a:p>
            <a:r>
              <a:rPr lang="en-US" dirty="0"/>
              <a:t>This helps to prevent bacteria and harmful substances getting into the lungs.</a:t>
            </a:r>
          </a:p>
          <a:p>
            <a:endParaRPr lang="en-US" dirty="0"/>
          </a:p>
        </p:txBody>
      </p:sp>
      <p:pic>
        <p:nvPicPr>
          <p:cNvPr id="4" name="Content Placeholder 3" descr="goblet cells_3.jpg">
            <a:extLst>
              <a:ext uri="{FF2B5EF4-FFF2-40B4-BE49-F238E27FC236}">
                <a16:creationId xmlns:a16="http://schemas.microsoft.com/office/drawing/2014/main" id="{AB3D9AAF-2BCF-9141-9614-292664003679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rcRect l="5850" t="13469" r="12254" b="5717"/>
          <a:stretch>
            <a:fillRect/>
          </a:stretch>
        </p:blipFill>
        <p:spPr>
          <a:xfrm>
            <a:off x="1558242" y="3933945"/>
            <a:ext cx="3200400" cy="2743200"/>
          </a:xfrm>
          <a:prstGeom prst="rect">
            <a:avLst/>
          </a:prstGeom>
        </p:spPr>
      </p:pic>
      <p:pic>
        <p:nvPicPr>
          <p:cNvPr id="5" name="Picture 4" descr="goblet cells_2.jpg">
            <a:extLst>
              <a:ext uri="{FF2B5EF4-FFF2-40B4-BE49-F238E27FC236}">
                <a16:creationId xmlns:a16="http://schemas.microsoft.com/office/drawing/2014/main" id="{9CA7FE95-8CB4-1D4D-8C58-227A990A762F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rcRect b="10526"/>
          <a:stretch>
            <a:fillRect/>
          </a:stretch>
        </p:blipFill>
        <p:spPr>
          <a:xfrm>
            <a:off x="4539709" y="4162545"/>
            <a:ext cx="3662222" cy="200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20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theme/theme1.xml><?xml version="1.0" encoding="utf-8"?>
<a:theme xmlns:a="http://schemas.openxmlformats.org/drawingml/2006/main" name="丝状">
  <a:themeElements>
    <a:clrScheme name="丝状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丝状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丝状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2FBD0BF5A998E4FBF3D7F1E0E7141BA" ma:contentTypeVersion="11" ma:contentTypeDescription="Create a new document." ma:contentTypeScope="" ma:versionID="2900167372ef891b9543ccdbe48d3a46">
  <xsd:schema xmlns:xsd="http://www.w3.org/2001/XMLSchema" xmlns:xs="http://www.w3.org/2001/XMLSchema" xmlns:p="http://schemas.microsoft.com/office/2006/metadata/properties" xmlns:ns2="638b3d8b-b976-4de6-b921-0ae678ab4705" xmlns:ns3="dae67ecd-5e24-42a2-8771-e1145e54c48e" targetNamespace="http://schemas.microsoft.com/office/2006/metadata/properties" ma:root="true" ma:fieldsID="c6d5648b3e5fdd31bca91684134b5e19" ns2:_="" ns3:_="">
    <xsd:import namespace="638b3d8b-b976-4de6-b921-0ae678ab4705"/>
    <xsd:import namespace="dae67ecd-5e24-42a2-8771-e1145e54c48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Locatio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38b3d8b-b976-4de6-b921-0ae678ab470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ae67ecd-5e24-42a2-8771-e1145e54c48e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C2AAA888-B901-409E-AAB0-C9848A6E9644}"/>
</file>

<file path=customXml/itemProps2.xml><?xml version="1.0" encoding="utf-8"?>
<ds:datastoreItem xmlns:ds="http://schemas.openxmlformats.org/officeDocument/2006/customXml" ds:itemID="{EC00F398-0383-4A4C-AD59-04285965AA38}"/>
</file>

<file path=customXml/itemProps3.xml><?xml version="1.0" encoding="utf-8"?>
<ds:datastoreItem xmlns:ds="http://schemas.openxmlformats.org/officeDocument/2006/customXml" ds:itemID="{69FB1D68-EC08-4809-B901-337986488746}"/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5086</TotalTime>
  <Words>1752</Words>
  <Application>Microsoft Macintosh PowerPoint</Application>
  <PresentationFormat>全屏显示(4:3)</PresentationFormat>
  <Paragraphs>179</Paragraphs>
  <Slides>38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38</vt:i4>
      </vt:variant>
    </vt:vector>
  </HeadingPairs>
  <TitlesOfParts>
    <vt:vector size="43" baseType="lpstr">
      <vt:lpstr>等线</vt:lpstr>
      <vt:lpstr>Arial</vt:lpstr>
      <vt:lpstr>Century Gothic</vt:lpstr>
      <vt:lpstr>Wingdings 3</vt:lpstr>
      <vt:lpstr>丝状</vt:lpstr>
      <vt:lpstr>Breathing &amp; Respiration</vt:lpstr>
      <vt:lpstr>Breathing V.S. Respiration</vt:lpstr>
      <vt:lpstr>PowerPoint 演示文稿</vt:lpstr>
      <vt:lpstr>PowerPoint 演示文稿</vt:lpstr>
      <vt:lpstr>Respiratory system/ Breathing system</vt:lpstr>
      <vt:lpstr>Nose</vt:lpstr>
      <vt:lpstr>Throat</vt:lpstr>
      <vt:lpstr>Trachea</vt:lpstr>
      <vt:lpstr>Trachea</vt:lpstr>
      <vt:lpstr>Bronchus/ bronchi</vt:lpstr>
      <vt:lpstr>Alveoli</vt:lpstr>
      <vt:lpstr>Alveoli</vt:lpstr>
      <vt:lpstr>Gas exchange surfaces</vt:lpstr>
      <vt:lpstr>Breathing (Ventilation)</vt:lpstr>
      <vt:lpstr>Breathing in – Inspiration/ Inhalation</vt:lpstr>
      <vt:lpstr>Breathing in – Inspiration/ Inhalation</vt:lpstr>
      <vt:lpstr>Breathing out – Expiration/ exhalation</vt:lpstr>
      <vt:lpstr>Breathing out – Expiration/ exhalation</vt:lpstr>
      <vt:lpstr>Internal intercostal muscles (used in forced breathing)</vt:lpstr>
      <vt:lpstr>PowerPoint 演示文稿</vt:lpstr>
      <vt:lpstr>PowerPoint 演示文稿</vt:lpstr>
      <vt:lpstr>Composition of Inspired and  Expired air </vt:lpstr>
      <vt:lpstr>Effects of Physical Activity</vt:lpstr>
      <vt:lpstr>Effects of Physical Activity</vt:lpstr>
      <vt:lpstr>Respiration</vt:lpstr>
      <vt:lpstr>Respiration</vt:lpstr>
      <vt:lpstr>Aerobic Respiration</vt:lpstr>
      <vt:lpstr>Anaerobic Respiration</vt:lpstr>
      <vt:lpstr>Anaerobic Respiration</vt:lpstr>
      <vt:lpstr>Anaerobic Respiration</vt:lpstr>
      <vt:lpstr>Anaerobic Respiration</vt:lpstr>
      <vt:lpstr>Anaerobic Respiration</vt:lpstr>
      <vt:lpstr>Anaerobic Respiration</vt:lpstr>
      <vt:lpstr>Anaerobic Respiration</vt:lpstr>
      <vt:lpstr>Respirometer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柴 文婷</dc:creator>
  <cp:lastModifiedBy>柴 文婷</cp:lastModifiedBy>
  <cp:revision>42</cp:revision>
  <dcterms:created xsi:type="dcterms:W3CDTF">2020-04-13T01:59:28Z</dcterms:created>
  <dcterms:modified xsi:type="dcterms:W3CDTF">2021-05-26T03:24:29Z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0x01010002FBD0BF5A998E4FBF3D7F1E0E7141BA</vt:lpwstr>
  </property>
</Properties>
</file>